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6858000" cy="9144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60"/>
  </p:normalViewPr>
  <p:slideViewPr>
    <p:cSldViewPr>
      <p:cViewPr varScale="1">
        <p:scale>
          <a:sx n="85" d="100"/>
          <a:sy n="85" d="100"/>
        </p:scale>
        <p:origin x="2970" y="90"/>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854E3813-2D45-4438-8C76-E9333BCD4952}" type="datetimeFigureOut">
              <a:rPr lang="en-GB"/>
              <a:pPr>
                <a:defRPr/>
              </a:pPr>
              <a:t>04/04/2018</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46198964-A6EC-44B4-99BF-9E0000C5003B}" type="slidenum">
              <a:rPr lang="en-GB" altLang="en-US"/>
              <a:pPr/>
              <a:t>‹#›</a:t>
            </a:fld>
            <a:endParaRPr lang="en-GB" altLang="en-US"/>
          </a:p>
        </p:txBody>
      </p:sp>
    </p:spTree>
    <p:extLst>
      <p:ext uri="{BB962C8B-B14F-4D97-AF65-F5344CB8AC3E}">
        <p14:creationId xmlns:p14="http://schemas.microsoft.com/office/powerpoint/2010/main" val="263389554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4BA8BD8-AB2F-458A-B228-9E83B5BD8679}" type="slidenum">
              <a:rPr lang="en-GB" altLang="en-US"/>
              <a:pPr/>
              <a:t>1</a:t>
            </a:fld>
            <a:endParaRPr lang="en-GB" altLang="en-US"/>
          </a:p>
        </p:txBody>
      </p:sp>
    </p:spTree>
    <p:extLst>
      <p:ext uri="{BB962C8B-B14F-4D97-AF65-F5344CB8AC3E}">
        <p14:creationId xmlns:p14="http://schemas.microsoft.com/office/powerpoint/2010/main" val="1565154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960F6BE4-0592-49A4-AFF7-A9E797DC9385}" type="datetimeFigureOut">
              <a:rPr lang="en-GB"/>
              <a:pPr>
                <a:defRPr/>
              </a:pPr>
              <a:t>04/04/2018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B71B1F44-D248-4CFB-847E-70ACD859A73A}" type="slidenum">
              <a:rPr lang="en-GB" altLang="en-US"/>
              <a:pPr/>
              <a:t>‹#›</a:t>
            </a:fld>
            <a:endParaRPr lang="en-GB" altLang="en-US"/>
          </a:p>
        </p:txBody>
      </p:sp>
    </p:spTree>
    <p:extLst>
      <p:ext uri="{BB962C8B-B14F-4D97-AF65-F5344CB8AC3E}">
        <p14:creationId xmlns:p14="http://schemas.microsoft.com/office/powerpoint/2010/main" val="3851947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846C7AB-C779-4838-B616-94CABC746242}" type="datetimeFigureOut">
              <a:rPr lang="en-GB"/>
              <a:pPr>
                <a:defRPr/>
              </a:pPr>
              <a:t>04/04/2018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9A0A1577-6E89-4C61-A910-950043EB4684}" type="slidenum">
              <a:rPr lang="en-GB" altLang="en-US"/>
              <a:pPr/>
              <a:t>‹#›</a:t>
            </a:fld>
            <a:endParaRPr lang="en-GB" altLang="en-US"/>
          </a:p>
        </p:txBody>
      </p:sp>
    </p:spTree>
    <p:extLst>
      <p:ext uri="{BB962C8B-B14F-4D97-AF65-F5344CB8AC3E}">
        <p14:creationId xmlns:p14="http://schemas.microsoft.com/office/powerpoint/2010/main" val="1706598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260F1599-B16B-43BE-B2EE-FF70D6F036D4}" type="datetimeFigureOut">
              <a:rPr lang="en-GB"/>
              <a:pPr>
                <a:defRPr/>
              </a:pPr>
              <a:t>04/04/2018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EBB57B62-A589-4C4D-8861-BC39657D27FC}" type="slidenum">
              <a:rPr lang="en-GB" altLang="en-US"/>
              <a:pPr/>
              <a:t>‹#›</a:t>
            </a:fld>
            <a:endParaRPr lang="en-GB" altLang="en-US"/>
          </a:p>
        </p:txBody>
      </p:sp>
    </p:spTree>
    <p:extLst>
      <p:ext uri="{BB962C8B-B14F-4D97-AF65-F5344CB8AC3E}">
        <p14:creationId xmlns:p14="http://schemas.microsoft.com/office/powerpoint/2010/main" val="1416521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EBCD5254-495B-45FA-A0DE-959EF01265E3}" type="datetimeFigureOut">
              <a:rPr lang="en-GB"/>
              <a:pPr>
                <a:defRPr/>
              </a:pPr>
              <a:t>04/04/2018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54789B65-41A4-4D73-A013-D23C2547B6A2}" type="slidenum">
              <a:rPr lang="en-GB" altLang="en-US"/>
              <a:pPr/>
              <a:t>‹#›</a:t>
            </a:fld>
            <a:endParaRPr lang="en-GB" altLang="en-US"/>
          </a:p>
        </p:txBody>
      </p:sp>
    </p:spTree>
    <p:extLst>
      <p:ext uri="{BB962C8B-B14F-4D97-AF65-F5344CB8AC3E}">
        <p14:creationId xmlns:p14="http://schemas.microsoft.com/office/powerpoint/2010/main" val="3040825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CA0C7C9-DA1C-4BC5-BA20-6915DA37E404}" type="datetimeFigureOut">
              <a:rPr lang="en-GB"/>
              <a:pPr>
                <a:defRPr/>
              </a:pPr>
              <a:t>04/04/2018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C659BCD6-5326-4B8D-8F6A-FA892DC2C811}" type="slidenum">
              <a:rPr lang="en-GB" altLang="en-US"/>
              <a:pPr/>
              <a:t>‹#›</a:t>
            </a:fld>
            <a:endParaRPr lang="en-GB" altLang="en-US"/>
          </a:p>
        </p:txBody>
      </p:sp>
    </p:spTree>
    <p:extLst>
      <p:ext uri="{BB962C8B-B14F-4D97-AF65-F5344CB8AC3E}">
        <p14:creationId xmlns:p14="http://schemas.microsoft.com/office/powerpoint/2010/main" val="2810012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562253BF-9C54-49B2-91AE-A59BB7943D61}" type="datetimeFigureOut">
              <a:rPr lang="en-GB"/>
              <a:pPr>
                <a:defRPr/>
              </a:pPr>
              <a:t>04/04/2018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F398C646-1B49-4127-864D-9D7F1E75DD17}" type="slidenum">
              <a:rPr lang="en-GB" altLang="en-US"/>
              <a:pPr/>
              <a:t>‹#›</a:t>
            </a:fld>
            <a:endParaRPr lang="en-GB" altLang="en-US"/>
          </a:p>
        </p:txBody>
      </p:sp>
    </p:spTree>
    <p:extLst>
      <p:ext uri="{BB962C8B-B14F-4D97-AF65-F5344CB8AC3E}">
        <p14:creationId xmlns:p14="http://schemas.microsoft.com/office/powerpoint/2010/main" val="1869704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C91F2B0B-2ACD-4569-9631-651F9C3BF3AD}" type="datetimeFigureOut">
              <a:rPr lang="en-GB"/>
              <a:pPr>
                <a:defRPr/>
              </a:pPr>
              <a:t>04/04/2018</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38C0FD76-262B-4D34-96AE-096208E21D42}" type="slidenum">
              <a:rPr lang="en-GB" altLang="en-US"/>
              <a:pPr/>
              <a:t>‹#›</a:t>
            </a:fld>
            <a:endParaRPr lang="en-GB" altLang="en-US"/>
          </a:p>
        </p:txBody>
      </p:sp>
    </p:spTree>
    <p:extLst>
      <p:ext uri="{BB962C8B-B14F-4D97-AF65-F5344CB8AC3E}">
        <p14:creationId xmlns:p14="http://schemas.microsoft.com/office/powerpoint/2010/main" val="2906997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069089A4-FE2E-4E09-BDCA-4952218F070C}" type="datetimeFigureOut">
              <a:rPr lang="en-GB"/>
              <a:pPr>
                <a:defRPr/>
              </a:pPr>
              <a:t>04/04/2018</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049C6B5F-737C-4F39-8DCD-970ED5E72306}" type="slidenum">
              <a:rPr lang="en-GB" altLang="en-US"/>
              <a:pPr/>
              <a:t>‹#›</a:t>
            </a:fld>
            <a:endParaRPr lang="en-GB" altLang="en-US"/>
          </a:p>
        </p:txBody>
      </p:sp>
    </p:spTree>
    <p:extLst>
      <p:ext uri="{BB962C8B-B14F-4D97-AF65-F5344CB8AC3E}">
        <p14:creationId xmlns:p14="http://schemas.microsoft.com/office/powerpoint/2010/main" val="3382414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CCD250D-BB40-460E-9ED8-82790E38E97E}" type="datetimeFigureOut">
              <a:rPr lang="en-GB"/>
              <a:pPr>
                <a:defRPr/>
              </a:pPr>
              <a:t>04/04/2018</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2C0B3C94-5431-4727-9C37-6D357C6C1B05}" type="slidenum">
              <a:rPr lang="en-GB" altLang="en-US"/>
              <a:pPr/>
              <a:t>‹#›</a:t>
            </a:fld>
            <a:endParaRPr lang="en-GB" altLang="en-US"/>
          </a:p>
        </p:txBody>
      </p:sp>
    </p:spTree>
    <p:extLst>
      <p:ext uri="{BB962C8B-B14F-4D97-AF65-F5344CB8AC3E}">
        <p14:creationId xmlns:p14="http://schemas.microsoft.com/office/powerpoint/2010/main" val="3667604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05D3E7C-E30B-4B9A-8F2D-2CC6CFF69AA5}" type="datetimeFigureOut">
              <a:rPr lang="en-GB"/>
              <a:pPr>
                <a:defRPr/>
              </a:pPr>
              <a:t>04/04/2018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95746C90-F191-4D7C-828C-0DC82C6B9CDE}" type="slidenum">
              <a:rPr lang="en-GB" altLang="en-US"/>
              <a:pPr/>
              <a:t>‹#›</a:t>
            </a:fld>
            <a:endParaRPr lang="en-GB" altLang="en-US"/>
          </a:p>
        </p:txBody>
      </p:sp>
    </p:spTree>
    <p:extLst>
      <p:ext uri="{BB962C8B-B14F-4D97-AF65-F5344CB8AC3E}">
        <p14:creationId xmlns:p14="http://schemas.microsoft.com/office/powerpoint/2010/main" val="4205959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D96D990-554B-4A18-ACAD-06A37A9E22EC}" type="datetimeFigureOut">
              <a:rPr lang="en-GB"/>
              <a:pPr>
                <a:defRPr/>
              </a:pPr>
              <a:t>04/04/2018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200E621C-ED6D-459F-8214-C7146A1B1FA1}" type="slidenum">
              <a:rPr lang="en-GB" altLang="en-US"/>
              <a:pPr/>
              <a:t>‹#›</a:t>
            </a:fld>
            <a:endParaRPr lang="en-GB" altLang="en-US"/>
          </a:p>
        </p:txBody>
      </p:sp>
    </p:spTree>
    <p:extLst>
      <p:ext uri="{BB962C8B-B14F-4D97-AF65-F5344CB8AC3E}">
        <p14:creationId xmlns:p14="http://schemas.microsoft.com/office/powerpoint/2010/main" val="688105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66713"/>
            <a:ext cx="6172200" cy="1524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342900" y="2133600"/>
            <a:ext cx="6172200" cy="6034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D9D06CD2-8728-49AE-9045-C9D494777FEC}" type="datetimeFigureOut">
              <a:rPr lang="en-GB"/>
              <a:pPr>
                <a:defRPr/>
              </a:pPr>
              <a:t>04/04/2018</a:t>
            </a:fld>
            <a:endParaRPr lang="en-GB"/>
          </a:p>
        </p:txBody>
      </p:sp>
      <p:sp>
        <p:nvSpPr>
          <p:cNvPr id="5" name="Footer Placeholder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4914900" y="8475663"/>
            <a:ext cx="1600200" cy="48577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8FC844EC-0F1A-4D6A-B4E0-EDE487AD4A89}"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anose="020F0502020204030204" pitchFamily="34" charset="0"/>
        </a:defRPr>
      </a:lvl2pPr>
      <a:lvl3pPr algn="ctr" rtl="0" fontAlgn="base">
        <a:spcBef>
          <a:spcPct val="0"/>
        </a:spcBef>
        <a:spcAft>
          <a:spcPct val="0"/>
        </a:spcAft>
        <a:defRPr sz="4400">
          <a:solidFill>
            <a:schemeClr val="tx1"/>
          </a:solidFill>
          <a:latin typeface="Calibri" panose="020F0502020204030204" pitchFamily="34" charset="0"/>
        </a:defRPr>
      </a:lvl3pPr>
      <a:lvl4pPr algn="ctr" rtl="0" fontAlgn="base">
        <a:spcBef>
          <a:spcPct val="0"/>
        </a:spcBef>
        <a:spcAft>
          <a:spcPct val="0"/>
        </a:spcAft>
        <a:defRPr sz="4400">
          <a:solidFill>
            <a:schemeClr val="tx1"/>
          </a:solidFill>
          <a:latin typeface="Calibri" panose="020F0502020204030204" pitchFamily="34" charset="0"/>
        </a:defRPr>
      </a:lvl4pPr>
      <a:lvl5pPr algn="ctr" rtl="0" fontAlgn="base">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476250" y="2555875"/>
            <a:ext cx="5829300" cy="3024188"/>
          </a:xfrm>
        </p:spPr>
        <p:txBody>
          <a:bodyPr/>
          <a:lstStyle/>
          <a:p>
            <a:r>
              <a:rPr lang="en-GB" altLang="en-US" sz="2000" b="1" dirty="0"/>
              <a:t>Hatfield Hit &amp; Run </a:t>
            </a:r>
            <a:br>
              <a:rPr lang="en-GB" altLang="en-US" sz="2000" b="1" dirty="0"/>
            </a:br>
            <a:r>
              <a:rPr lang="en-GB" altLang="en-US" sz="2000" b="1" dirty="0"/>
              <a:t>BFA Sanctioned Limited </a:t>
            </a:r>
            <a:r>
              <a:rPr lang="en-GB" altLang="en-US" sz="2000" b="1" dirty="0" smtClean="0"/>
              <a:t>(96 </a:t>
            </a:r>
            <a:r>
              <a:rPr lang="en-GB" altLang="en-US" sz="2000" b="1" dirty="0"/>
              <a:t>teams) </a:t>
            </a:r>
            <a:br>
              <a:rPr lang="en-GB" altLang="en-US" sz="2000" b="1" dirty="0"/>
            </a:br>
            <a:r>
              <a:rPr lang="en-GB" altLang="en-US" sz="2000" b="1" dirty="0" err="1"/>
              <a:t>Flyball</a:t>
            </a:r>
            <a:r>
              <a:rPr lang="en-GB" altLang="en-US" sz="2000" b="1" dirty="0"/>
              <a:t> Tournament</a:t>
            </a:r>
            <a:br>
              <a:rPr lang="en-GB" altLang="en-US" sz="2000" b="1" dirty="0"/>
            </a:br>
            <a:r>
              <a:rPr lang="en-GB" altLang="en-US" sz="2000" b="1" dirty="0"/>
              <a:t>On</a:t>
            </a:r>
            <a:br>
              <a:rPr lang="en-GB" altLang="en-US" sz="2000" b="1" dirty="0"/>
            </a:br>
            <a:r>
              <a:rPr lang="en-GB" altLang="en-US" sz="2000" b="1" dirty="0" smtClean="0"/>
              <a:t>26th </a:t>
            </a:r>
            <a:r>
              <a:rPr lang="en-GB" altLang="en-US" sz="2000" b="1" dirty="0"/>
              <a:t>&amp; </a:t>
            </a:r>
            <a:r>
              <a:rPr lang="en-GB" altLang="en-US" sz="2000" b="1" dirty="0" smtClean="0"/>
              <a:t>27th May 2018</a:t>
            </a:r>
            <a:r>
              <a:rPr lang="en-GB" altLang="en-US" sz="2000" b="1" dirty="0"/>
              <a:t/>
            </a:r>
            <a:br>
              <a:rPr lang="en-GB" altLang="en-US" sz="2000" b="1" dirty="0"/>
            </a:br>
            <a:r>
              <a:rPr lang="en-GB" altLang="en-US" sz="2000" b="1" dirty="0"/>
              <a:t/>
            </a:r>
            <a:br>
              <a:rPr lang="en-GB" altLang="en-US" sz="2000" b="1" dirty="0"/>
            </a:br>
            <a:r>
              <a:rPr lang="en-GB" altLang="en-US" sz="2000" b="1" dirty="0"/>
              <a:t>Closing date </a:t>
            </a:r>
            <a:r>
              <a:rPr lang="en-GB" altLang="en-US" sz="2000" b="1" dirty="0" smtClean="0"/>
              <a:t>26</a:t>
            </a:r>
            <a:r>
              <a:rPr lang="en-GB" altLang="en-US" sz="2000" b="1" baseline="30000" dirty="0" smtClean="0"/>
              <a:t>th</a:t>
            </a:r>
            <a:r>
              <a:rPr lang="en-GB" altLang="en-US" sz="2000" b="1" dirty="0" smtClean="0"/>
              <a:t> </a:t>
            </a:r>
            <a:r>
              <a:rPr lang="en-GB" altLang="en-US" sz="2000" b="1" dirty="0" smtClean="0"/>
              <a:t>April </a:t>
            </a:r>
            <a:r>
              <a:rPr lang="en-GB" altLang="en-US" sz="2000" b="1" dirty="0"/>
              <a:t>2017</a:t>
            </a:r>
            <a:br>
              <a:rPr lang="en-GB" altLang="en-US" sz="2000" b="1" dirty="0"/>
            </a:br>
            <a:r>
              <a:rPr lang="en-GB" altLang="en-US" sz="2000" b="1" dirty="0"/>
              <a:t/>
            </a:r>
            <a:br>
              <a:rPr lang="en-GB" altLang="en-US" sz="2000" b="1" dirty="0"/>
            </a:br>
            <a:r>
              <a:rPr lang="en-GB" altLang="en-US" sz="2000" b="1" dirty="0"/>
              <a:t>At </a:t>
            </a:r>
            <a:r>
              <a:rPr lang="en-GB" altLang="en-US" sz="2000" b="1" dirty="0" err="1"/>
              <a:t>Eggborough</a:t>
            </a:r>
            <a:r>
              <a:rPr lang="en-GB" altLang="en-US" sz="2000" b="1" dirty="0"/>
              <a:t> Sports &amp; Social Club, Goole, North </a:t>
            </a:r>
            <a:br>
              <a:rPr lang="en-GB" altLang="en-US" sz="2000" b="1" dirty="0"/>
            </a:br>
            <a:r>
              <a:rPr lang="en-GB" altLang="en-US" sz="2000" b="1" dirty="0"/>
              <a:t/>
            </a:r>
            <a:br>
              <a:rPr lang="en-GB" altLang="en-US" sz="2000" b="1" dirty="0"/>
            </a:br>
            <a:r>
              <a:rPr lang="en-GB" altLang="en-US" sz="2000" b="1" dirty="0" err="1"/>
              <a:t>Yorks</a:t>
            </a:r>
            <a:r>
              <a:rPr lang="en-GB" altLang="en-US" sz="2000" b="1" dirty="0"/>
              <a:t>, DN14 0UZ</a:t>
            </a:r>
          </a:p>
        </p:txBody>
      </p:sp>
      <p:sp>
        <p:nvSpPr>
          <p:cNvPr id="3" name="Subtitle 2"/>
          <p:cNvSpPr>
            <a:spLocks noGrp="1"/>
          </p:cNvSpPr>
          <p:nvPr>
            <p:ph type="subTitle" idx="1"/>
          </p:nvPr>
        </p:nvSpPr>
        <p:spPr>
          <a:xfrm>
            <a:off x="981075" y="5580063"/>
            <a:ext cx="4800600" cy="2879725"/>
          </a:xfrm>
        </p:spPr>
        <p:txBody>
          <a:bodyPr rtlCol="0">
            <a:normAutofit/>
          </a:bodyPr>
          <a:lstStyle/>
          <a:p>
            <a:pPr fontAlgn="auto">
              <a:spcAft>
                <a:spcPts val="0"/>
              </a:spcAft>
              <a:defRPr/>
            </a:pPr>
            <a:endParaRPr lang="en-GB" sz="1800" b="1" dirty="0">
              <a:solidFill>
                <a:schemeClr val="tx1"/>
              </a:solidFill>
            </a:endParaRPr>
          </a:p>
          <a:p>
            <a:pPr fontAlgn="auto">
              <a:spcAft>
                <a:spcPts val="0"/>
              </a:spcAft>
              <a:defRPr/>
            </a:pPr>
            <a:r>
              <a:rPr lang="en-GB" sz="1800" b="1" dirty="0">
                <a:solidFill>
                  <a:schemeClr val="tx1"/>
                </a:solidFill>
              </a:rPr>
              <a:t>Contact </a:t>
            </a:r>
          </a:p>
          <a:p>
            <a:pPr fontAlgn="auto">
              <a:spcAft>
                <a:spcPts val="0"/>
              </a:spcAft>
              <a:defRPr/>
            </a:pPr>
            <a:endParaRPr lang="en-GB" sz="1800" b="1" dirty="0">
              <a:solidFill>
                <a:schemeClr val="tx1"/>
              </a:solidFill>
            </a:endParaRPr>
          </a:p>
          <a:p>
            <a:pPr fontAlgn="auto">
              <a:spcAft>
                <a:spcPts val="0"/>
              </a:spcAft>
              <a:defRPr/>
            </a:pPr>
            <a:r>
              <a:rPr lang="en-GB" sz="1800" b="1" dirty="0">
                <a:solidFill>
                  <a:schemeClr val="tx1"/>
                </a:solidFill>
              </a:rPr>
              <a:t>Lynn Neal - 07789376247</a:t>
            </a:r>
          </a:p>
          <a:p>
            <a:pPr fontAlgn="auto">
              <a:spcAft>
                <a:spcPts val="0"/>
              </a:spcAft>
              <a:defRPr/>
            </a:pPr>
            <a:endParaRPr lang="en-GB" sz="1800" b="1" dirty="0">
              <a:solidFill>
                <a:schemeClr val="tx1"/>
              </a:solidFill>
            </a:endParaRPr>
          </a:p>
          <a:p>
            <a:pPr fontAlgn="auto">
              <a:spcAft>
                <a:spcPts val="0"/>
              </a:spcAft>
              <a:defRPr/>
            </a:pPr>
            <a:endParaRPr lang="en-GB" sz="1800" b="1" dirty="0">
              <a:solidFill>
                <a:schemeClr val="tx1"/>
              </a:solidFill>
            </a:endParaRPr>
          </a:p>
          <a:p>
            <a:pPr fontAlgn="auto">
              <a:spcAft>
                <a:spcPts val="0"/>
              </a:spcAft>
              <a:defRPr/>
            </a:pPr>
            <a:r>
              <a:rPr lang="en-GB" sz="1800" b="1" dirty="0">
                <a:solidFill>
                  <a:schemeClr val="tx1"/>
                </a:solidFill>
              </a:rPr>
              <a:t>Email: lynn19631@Hotmail.co.uk</a:t>
            </a:r>
          </a:p>
          <a:p>
            <a:pPr fontAlgn="auto">
              <a:spcAft>
                <a:spcPts val="0"/>
              </a:spcAft>
              <a:defRPr/>
            </a:pPr>
            <a:endParaRPr lang="en-GB" sz="1800" b="1" dirty="0">
              <a:solidFill>
                <a:schemeClr val="tx1"/>
              </a:solidFill>
            </a:endParaRPr>
          </a:p>
        </p:txBody>
      </p:sp>
      <p:pic>
        <p:nvPicPr>
          <p:cNvPr id="6" name="Picture 5" descr="Picture"/>
          <p:cNvPicPr/>
          <p:nvPr/>
        </p:nvPicPr>
        <p:blipFill>
          <a:blip r:embed="rId3">
            <a:extLst>
              <a:ext uri="{28A0092B-C50C-407E-A947-70E740481C1C}">
                <a14:useLocalDpi xmlns:a14="http://schemas.microsoft.com/office/drawing/2010/main" val="0"/>
              </a:ext>
            </a:extLst>
          </a:blip>
          <a:srcRect/>
          <a:stretch>
            <a:fillRect/>
          </a:stretch>
        </p:blipFill>
        <p:spPr bwMode="auto">
          <a:xfrm>
            <a:off x="1676400" y="251520"/>
            <a:ext cx="3429000" cy="21050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375" y="250825"/>
            <a:ext cx="6172200" cy="2989263"/>
          </a:xfrm>
        </p:spPr>
        <p:txBody>
          <a:bodyPr rtlCol="0">
            <a:normAutofit fontScale="90000"/>
          </a:bodyPr>
          <a:lstStyle/>
          <a:p>
            <a:pPr fontAlgn="auto">
              <a:spcAft>
                <a:spcPts val="0"/>
              </a:spcAft>
              <a:defRPr/>
            </a:pPr>
            <a:r>
              <a:rPr lang="en-GB" sz="1800" b="1" dirty="0"/>
              <a:t>Hatfield Hit &amp; Run</a:t>
            </a:r>
            <a:br>
              <a:rPr lang="en-GB" sz="1800" b="1" dirty="0"/>
            </a:br>
            <a:r>
              <a:rPr lang="en-GB" sz="1800" b="1" dirty="0"/>
              <a:t>Open Tournament at </a:t>
            </a:r>
            <a:r>
              <a:rPr lang="en-GB" sz="1800" b="1" dirty="0" err="1"/>
              <a:t>Eggborough</a:t>
            </a:r>
            <a:r>
              <a:rPr lang="en-GB" sz="1800" b="1" dirty="0"/>
              <a:t> Sports &amp; Social Club, </a:t>
            </a:r>
            <a:br>
              <a:rPr lang="en-GB" sz="1800" b="1" dirty="0"/>
            </a:br>
            <a:r>
              <a:rPr lang="en-GB" sz="1800" b="1" dirty="0"/>
              <a:t>Goole, North Yorks, DN14 0UZ</a:t>
            </a:r>
            <a:br>
              <a:rPr lang="en-GB" sz="1800" b="1" dirty="0"/>
            </a:br>
            <a:r>
              <a:rPr lang="en-GB" sz="1800" b="1" dirty="0"/>
              <a:t/>
            </a:r>
            <a:br>
              <a:rPr lang="en-GB" sz="1800" b="1" dirty="0"/>
            </a:br>
            <a:r>
              <a:rPr lang="en-GB" sz="1800" b="1" dirty="0"/>
              <a:t/>
            </a:r>
            <a:br>
              <a:rPr lang="en-GB" sz="1800" b="1" dirty="0"/>
            </a:br>
            <a:r>
              <a:rPr lang="en-GB" sz="1600" dirty="0"/>
              <a:t>Declared times must be submitted in writing (or email) at least 14 days before the tournament and must be at least half a second slower than seed time (BFA Rule 4.5). Team break out time is half a second faster than declared time (BFA Rule 5.17(l). All times, seed or declared, except Division 1, are subject to the division break out rule.</a:t>
            </a:r>
            <a:br>
              <a:rPr lang="en-GB" sz="1600" dirty="0"/>
            </a:br>
            <a:r>
              <a:rPr lang="en-GB" sz="1600" dirty="0"/>
              <a:t/>
            </a:r>
            <a:br>
              <a:rPr lang="en-GB" sz="1600" dirty="0"/>
            </a:br>
            <a:r>
              <a:rPr lang="en-GB" sz="1600" b="1" dirty="0"/>
              <a:t/>
            </a:r>
            <a:br>
              <a:rPr lang="en-GB" sz="1600" b="1" dirty="0"/>
            </a:br>
            <a:r>
              <a:rPr lang="en-GB" sz="1600" b="1" dirty="0"/>
              <a:t>Closing Date for Entries </a:t>
            </a:r>
            <a:r>
              <a:rPr lang="en-GB" sz="1600" b="1" dirty="0" smtClean="0"/>
              <a:t>26th April 2018</a:t>
            </a:r>
            <a:endParaRPr lang="en-GB" sz="1800" b="1" dirty="0"/>
          </a:p>
        </p:txBody>
      </p:sp>
      <p:graphicFrame>
        <p:nvGraphicFramePr>
          <p:cNvPr id="4" name="Table 3"/>
          <p:cNvGraphicFramePr>
            <a:graphicFrameLocks noGrp="1"/>
          </p:cNvGraphicFramePr>
          <p:nvPr/>
        </p:nvGraphicFramePr>
        <p:xfrm>
          <a:off x="404813" y="3276600"/>
          <a:ext cx="6048375" cy="2016126"/>
        </p:xfrm>
        <a:graphic>
          <a:graphicData uri="http://schemas.openxmlformats.org/drawingml/2006/table">
            <a:tbl>
              <a:tblPr/>
              <a:tblGrid>
                <a:gridCol w="509509">
                  <a:extLst>
                    <a:ext uri="{9D8B030D-6E8A-4147-A177-3AD203B41FA5}">
                      <a16:colId xmlns:a16="http://schemas.microsoft.com/office/drawing/2014/main" xmlns="" val="20000"/>
                    </a:ext>
                  </a:extLst>
                </a:gridCol>
                <a:gridCol w="4749948">
                  <a:extLst>
                    <a:ext uri="{9D8B030D-6E8A-4147-A177-3AD203B41FA5}">
                      <a16:colId xmlns:a16="http://schemas.microsoft.com/office/drawing/2014/main" xmlns="" val="20001"/>
                    </a:ext>
                  </a:extLst>
                </a:gridCol>
                <a:gridCol w="788918">
                  <a:extLst>
                    <a:ext uri="{9D8B030D-6E8A-4147-A177-3AD203B41FA5}">
                      <a16:colId xmlns:a16="http://schemas.microsoft.com/office/drawing/2014/main" xmlns="" val="20002"/>
                    </a:ext>
                  </a:extLst>
                </a:gridCol>
              </a:tblGrid>
              <a:tr h="224014">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BFA TEAM NAME</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BFA TRN</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224014">
                <a:tc>
                  <a:txBody>
                    <a:bodyPr/>
                    <a:lstStyle/>
                    <a:p>
                      <a:pPr algn="r" fontAlgn="b"/>
                      <a:r>
                        <a:rPr lang="en-GB" sz="1100" b="0" i="0" u="none" strike="noStrike">
                          <a:solidFill>
                            <a:srgbClr val="000000"/>
                          </a:solidFill>
                          <a:latin typeface="Calibri"/>
                        </a:rPr>
                        <a:t>1</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224014">
                <a:tc>
                  <a:txBody>
                    <a:bodyPr/>
                    <a:lstStyle/>
                    <a:p>
                      <a:pPr algn="r" fontAlgn="b"/>
                      <a:r>
                        <a:rPr lang="en-GB" sz="1100" b="0" i="0" u="none" strike="noStrike">
                          <a:solidFill>
                            <a:srgbClr val="000000"/>
                          </a:solidFill>
                          <a:latin typeface="Calibri"/>
                        </a:rPr>
                        <a:t>2</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224014">
                <a:tc>
                  <a:txBody>
                    <a:bodyPr/>
                    <a:lstStyle/>
                    <a:p>
                      <a:pPr algn="r" fontAlgn="b"/>
                      <a:r>
                        <a:rPr lang="en-GB" sz="1100" b="0" i="0" u="none" strike="noStrike">
                          <a:solidFill>
                            <a:srgbClr val="000000"/>
                          </a:solidFill>
                          <a:latin typeface="Calibri"/>
                        </a:rPr>
                        <a:t>3</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224014">
                <a:tc>
                  <a:txBody>
                    <a:bodyPr/>
                    <a:lstStyle/>
                    <a:p>
                      <a:pPr algn="r" fontAlgn="b"/>
                      <a:r>
                        <a:rPr lang="en-GB" sz="1100" b="0" i="0" u="none" strike="noStrike">
                          <a:solidFill>
                            <a:srgbClr val="000000"/>
                          </a:solidFill>
                          <a:latin typeface="Calibri"/>
                        </a:rPr>
                        <a:t>4</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224014">
                <a:tc>
                  <a:txBody>
                    <a:bodyPr/>
                    <a:lstStyle/>
                    <a:p>
                      <a:pPr algn="r" fontAlgn="b"/>
                      <a:r>
                        <a:rPr lang="en-GB" sz="1100" b="0" i="0" u="none" strike="noStrike">
                          <a:solidFill>
                            <a:srgbClr val="000000"/>
                          </a:solidFill>
                          <a:latin typeface="Calibri"/>
                        </a:rPr>
                        <a:t>5</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224014">
                <a:tc>
                  <a:txBody>
                    <a:bodyPr/>
                    <a:lstStyle/>
                    <a:p>
                      <a:pPr algn="r" fontAlgn="b"/>
                      <a:r>
                        <a:rPr lang="en-GB" sz="1100" b="0" i="0" u="none" strike="noStrike">
                          <a:solidFill>
                            <a:srgbClr val="000000"/>
                          </a:solidFill>
                          <a:latin typeface="Calibri"/>
                        </a:rPr>
                        <a:t>6</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224014">
                <a:tc>
                  <a:txBody>
                    <a:bodyPr/>
                    <a:lstStyle/>
                    <a:p>
                      <a:pPr algn="r" fontAlgn="b"/>
                      <a:r>
                        <a:rPr lang="en-GB" sz="1100" b="0" i="0" u="none" strike="noStrike">
                          <a:solidFill>
                            <a:srgbClr val="000000"/>
                          </a:solidFill>
                          <a:latin typeface="Calibri"/>
                        </a:rPr>
                        <a:t>7</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224014">
                <a:tc>
                  <a:txBody>
                    <a:bodyPr/>
                    <a:lstStyle/>
                    <a:p>
                      <a:pPr algn="r" fontAlgn="b"/>
                      <a:r>
                        <a:rPr lang="en-GB" sz="1100" b="0" i="0" u="none" strike="noStrike">
                          <a:solidFill>
                            <a:srgbClr val="000000"/>
                          </a:solidFill>
                          <a:latin typeface="Calibri"/>
                        </a:rPr>
                        <a:t>8</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 </a:t>
                      </a:r>
                    </a:p>
                  </a:txBody>
                  <a:tcPr marL="9318" marR="9318" marT="93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bl>
          </a:graphicData>
        </a:graphic>
      </p:graphicFrame>
      <p:graphicFrame>
        <p:nvGraphicFramePr>
          <p:cNvPr id="5" name="Table 4"/>
          <p:cNvGraphicFramePr>
            <a:graphicFrameLocks noGrp="1"/>
          </p:cNvGraphicFramePr>
          <p:nvPr/>
        </p:nvGraphicFramePr>
        <p:xfrm>
          <a:off x="404813" y="5292725"/>
          <a:ext cx="6048375" cy="719138"/>
        </p:xfrm>
        <a:graphic>
          <a:graphicData uri="http://schemas.openxmlformats.org/drawingml/2006/table">
            <a:tbl>
              <a:tblPr/>
              <a:tblGrid>
                <a:gridCol w="3901022">
                  <a:extLst>
                    <a:ext uri="{9D8B030D-6E8A-4147-A177-3AD203B41FA5}">
                      <a16:colId xmlns:a16="http://schemas.microsoft.com/office/drawing/2014/main" xmlns="" val="20000"/>
                    </a:ext>
                  </a:extLst>
                </a:gridCol>
                <a:gridCol w="2147353">
                  <a:extLst>
                    <a:ext uri="{9D8B030D-6E8A-4147-A177-3AD203B41FA5}">
                      <a16:colId xmlns:a16="http://schemas.microsoft.com/office/drawing/2014/main" xmlns="" val="20001"/>
                    </a:ext>
                  </a:extLst>
                </a:gridCol>
              </a:tblGrid>
              <a:tr h="269676">
                <a:tc>
                  <a:txBody>
                    <a:bodyPr/>
                    <a:lstStyle/>
                    <a:p>
                      <a:pPr algn="l" fontAlgn="b"/>
                      <a:r>
                        <a:rPr lang="en-GB" sz="1000" b="0" i="0" u="none" strike="noStrike" dirty="0">
                          <a:solidFill>
                            <a:srgbClr val="000000"/>
                          </a:solidFill>
                          <a:latin typeface="Calibri"/>
                        </a:rPr>
                        <a:t>Captains</a:t>
                      </a:r>
                      <a:r>
                        <a:rPr lang="en-GB" sz="1000" b="0" i="0" u="none" strike="noStrike" baseline="0" dirty="0">
                          <a:solidFill>
                            <a:srgbClr val="000000"/>
                          </a:solidFill>
                          <a:latin typeface="Calibri"/>
                        </a:rPr>
                        <a:t> Name</a:t>
                      </a:r>
                      <a:r>
                        <a:rPr lang="en-GB" sz="1000" b="0" i="0" u="none" strike="noStrike" dirty="0">
                          <a:solidFill>
                            <a:srgbClr val="000000"/>
                          </a:solidFill>
                          <a:latin typeface="Calibri"/>
                        </a:rPr>
                        <a:t>:</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solidFill>
                            <a:srgbClr val="000000"/>
                          </a:solidFill>
                          <a:latin typeface="Calibri"/>
                        </a:rPr>
                        <a:t>Address</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0000"/>
                  </a:ext>
                </a:extLst>
              </a:tr>
              <a:tr h="224731">
                <a:tc>
                  <a:txBody>
                    <a:bodyPr/>
                    <a:lstStyle/>
                    <a:p>
                      <a:pPr algn="l" fontAlgn="b"/>
                      <a:r>
                        <a:rPr lang="en-GB" sz="1000" b="0" i="0" u="none" strike="noStrike">
                          <a:solidFill>
                            <a:srgbClr val="000000"/>
                          </a:solidFill>
                          <a:latin typeface="Calibri"/>
                        </a:rPr>
                        <a:t>Tel:</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a:solidFill>
                            <a:srgbClr val="000000"/>
                          </a:solidFill>
                          <a:latin typeface="Calibri"/>
                        </a:rPr>
                        <a:t> </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01"/>
                  </a:ext>
                </a:extLst>
              </a:tr>
              <a:tr h="224731">
                <a:tc>
                  <a:txBody>
                    <a:bodyPr/>
                    <a:lstStyle/>
                    <a:p>
                      <a:pPr algn="l" fontAlgn="b"/>
                      <a:r>
                        <a:rPr lang="en-GB" sz="1000" b="0" i="0" u="none" strike="noStrike">
                          <a:solidFill>
                            <a:srgbClr val="000000"/>
                          </a:solidFill>
                          <a:latin typeface="Calibri"/>
                        </a:rPr>
                        <a:t>Email:</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000" b="0" i="0" u="none" strike="noStrike" dirty="0">
                          <a:solidFill>
                            <a:srgbClr val="000000"/>
                          </a:solidFill>
                          <a:latin typeface="Calibri"/>
                        </a:rPr>
                        <a:t> </a:t>
                      </a:r>
                    </a:p>
                  </a:txBody>
                  <a:tcPr marL="9024" marR="9024" marT="901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bl>
          </a:graphicData>
        </a:graphic>
      </p:graphicFrame>
      <p:sp>
        <p:nvSpPr>
          <p:cNvPr id="3131" name="TextBox 6"/>
          <p:cNvSpPr txBox="1">
            <a:spLocks noChangeArrowheads="1"/>
          </p:cNvSpPr>
          <p:nvPr/>
        </p:nvSpPr>
        <p:spPr bwMode="auto">
          <a:xfrm>
            <a:off x="404813" y="6011863"/>
            <a:ext cx="3024187" cy="831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n-US" sz="1200"/>
              <a:t>If you are able to provide judges for the show, please advise names and indicate whether Head, Qualified, or Provisional Judge or Measuring Official. Thank you</a:t>
            </a:r>
          </a:p>
        </p:txBody>
      </p:sp>
      <p:graphicFrame>
        <p:nvGraphicFramePr>
          <p:cNvPr id="8" name="Table 7"/>
          <p:cNvGraphicFramePr>
            <a:graphicFrameLocks noGrp="1"/>
          </p:cNvGraphicFramePr>
          <p:nvPr/>
        </p:nvGraphicFramePr>
        <p:xfrm>
          <a:off x="3716338" y="6011863"/>
          <a:ext cx="2736850" cy="792163"/>
        </p:xfrm>
        <a:graphic>
          <a:graphicData uri="http://schemas.openxmlformats.org/drawingml/2006/table">
            <a:tbl>
              <a:tblPr/>
              <a:tblGrid>
                <a:gridCol w="2736850">
                  <a:extLst>
                    <a:ext uri="{9D8B030D-6E8A-4147-A177-3AD203B41FA5}">
                      <a16:colId xmlns:a16="http://schemas.microsoft.com/office/drawing/2014/main" xmlns="" val="20000"/>
                    </a:ext>
                  </a:extLst>
                </a:gridCol>
              </a:tblGrid>
              <a:tr h="195596">
                <a:tc>
                  <a:txBody>
                    <a:bodyPr/>
                    <a:lstStyle/>
                    <a:p>
                      <a:pPr algn="l" fontAlgn="b"/>
                      <a:r>
                        <a:rPr lang="en-GB" sz="1100" b="0" i="0" u="none" strike="noStrike" dirty="0">
                          <a:solidFill>
                            <a:srgbClr val="000000"/>
                          </a:solidFill>
                          <a:latin typeface="Calibri"/>
                        </a:rPr>
                        <a:t>  Judges:</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0000"/>
                  </a:ext>
                </a:extLst>
              </a:tr>
              <a:tr h="195596">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01"/>
                  </a:ext>
                </a:extLst>
              </a:tr>
              <a:tr h="195596">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xmlns="" val="10002"/>
                  </a:ext>
                </a:extLst>
              </a:tr>
              <a:tr h="205375">
                <a:tc>
                  <a:txBody>
                    <a:bodyPr/>
                    <a:lstStyle/>
                    <a:p>
                      <a:pPr algn="l" fontAlgn="b"/>
                      <a:r>
                        <a:rPr lang="en-GB" sz="1100" b="0" i="0" u="none" strike="noStrike" dirty="0">
                          <a:solidFill>
                            <a:srgbClr val="000000"/>
                          </a:solidFill>
                          <a:latin typeface="Calibri"/>
                        </a:rPr>
                        <a:t> </a:t>
                      </a:r>
                    </a:p>
                  </a:txBody>
                  <a:tcPr marL="9527" marR="9527" marT="9526"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bl>
          </a:graphicData>
        </a:graphic>
      </p:graphicFrame>
      <p:graphicFrame>
        <p:nvGraphicFramePr>
          <p:cNvPr id="10" name="Table 9"/>
          <p:cNvGraphicFramePr>
            <a:graphicFrameLocks noGrp="1"/>
          </p:cNvGraphicFramePr>
          <p:nvPr/>
        </p:nvGraphicFramePr>
        <p:xfrm>
          <a:off x="404813" y="6804025"/>
          <a:ext cx="6048375" cy="288925"/>
        </p:xfrm>
        <a:graphic>
          <a:graphicData uri="http://schemas.openxmlformats.org/drawingml/2006/table">
            <a:tbl>
              <a:tblPr/>
              <a:tblGrid>
                <a:gridCol w="4843720">
                  <a:extLst>
                    <a:ext uri="{9D8B030D-6E8A-4147-A177-3AD203B41FA5}">
                      <a16:colId xmlns:a16="http://schemas.microsoft.com/office/drawing/2014/main" xmlns="" val="20000"/>
                    </a:ext>
                  </a:extLst>
                </a:gridCol>
                <a:gridCol w="1204655">
                  <a:extLst>
                    <a:ext uri="{9D8B030D-6E8A-4147-A177-3AD203B41FA5}">
                      <a16:colId xmlns:a16="http://schemas.microsoft.com/office/drawing/2014/main" xmlns="" val="20001"/>
                    </a:ext>
                  </a:extLst>
                </a:gridCol>
              </a:tblGrid>
              <a:tr h="288925">
                <a:tc>
                  <a:txBody>
                    <a:bodyPr/>
                    <a:lstStyle/>
                    <a:p>
                      <a:pPr algn="l" fontAlgn="b"/>
                      <a:r>
                        <a:rPr lang="en-GB" sz="1100" b="0" i="0" u="none" strike="noStrike" dirty="0">
                          <a:solidFill>
                            <a:srgbClr val="000000"/>
                          </a:solidFill>
                          <a:latin typeface="Calibri"/>
                        </a:rPr>
                        <a:t>Team Entry at £40 per Team</a:t>
                      </a:r>
                    </a:p>
                  </a:txBody>
                  <a:tcPr marL="9525" marR="9525" marT="955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GB" sz="1100" b="0" i="0" u="none" strike="noStrike" dirty="0">
                          <a:solidFill>
                            <a:srgbClr val="000000"/>
                          </a:solidFill>
                          <a:latin typeface="Calibri"/>
                        </a:rPr>
                        <a:t>£</a:t>
                      </a:r>
                    </a:p>
                  </a:txBody>
                  <a:tcPr marL="9525" marR="9525" marT="955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bl>
          </a:graphicData>
        </a:graphic>
      </p:graphicFrame>
      <p:sp>
        <p:nvSpPr>
          <p:cNvPr id="3149" name="TextBox 11"/>
          <p:cNvSpPr txBox="1">
            <a:spLocks noChangeArrowheads="1"/>
          </p:cNvSpPr>
          <p:nvPr/>
        </p:nvSpPr>
        <p:spPr bwMode="auto">
          <a:xfrm>
            <a:off x="260350" y="7092950"/>
            <a:ext cx="6391275" cy="1754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n-US" sz="1200" b="1" dirty="0"/>
              <a:t>No Entries to be Accepted without payment                  Please Note: Final Running Orders</a:t>
            </a:r>
          </a:p>
          <a:p>
            <a:r>
              <a:rPr lang="en-GB" altLang="en-US" sz="1200" b="1" dirty="0"/>
              <a:t>Please complete and return  entries to:                           will be sent by email to the team captains.</a:t>
            </a:r>
          </a:p>
          <a:p>
            <a:r>
              <a:rPr lang="en-GB" altLang="en-US" sz="1200" b="1" dirty="0"/>
              <a:t>Lynn Neal			                   Please ensure you have included your</a:t>
            </a:r>
            <a:br>
              <a:rPr lang="en-GB" altLang="en-US" sz="1200" b="1" dirty="0"/>
            </a:br>
            <a:r>
              <a:rPr lang="en-GB" altLang="en-US" sz="1200" b="1" dirty="0"/>
              <a:t>40 Mile End Avenue                                                             email address, Any teams requiring</a:t>
            </a:r>
            <a:br>
              <a:rPr lang="en-GB" altLang="en-US" sz="1200" b="1" dirty="0"/>
            </a:br>
            <a:r>
              <a:rPr lang="en-GB" altLang="en-US" sz="1200" b="1" dirty="0"/>
              <a:t>Hatfield                                                                                   running  orders by post please enclose</a:t>
            </a:r>
          </a:p>
          <a:p>
            <a:r>
              <a:rPr lang="en-GB" altLang="en-US" sz="1200" b="1" dirty="0"/>
              <a:t>Doncaster                                                                              a self addressed, stamped envelope</a:t>
            </a:r>
            <a:br>
              <a:rPr lang="en-GB" altLang="en-US" sz="1200" b="1" dirty="0"/>
            </a:br>
            <a:r>
              <a:rPr lang="en-GB" altLang="en-US" sz="1200" b="1" dirty="0"/>
              <a:t>DN7 6AW</a:t>
            </a:r>
          </a:p>
          <a:p>
            <a:pPr algn="ctr"/>
            <a:endParaRPr lang="en-GB" altLang="en-US" sz="1200" b="1" dirty="0"/>
          </a:p>
          <a:p>
            <a:pPr algn="ctr"/>
            <a:r>
              <a:rPr lang="en-GB" altLang="en-US" sz="1200" dirty="0"/>
              <a:t> The two minute rule will apply throughout the tournament.</a:t>
            </a:r>
            <a:endParaRPr lang="en-GB" altLang="en-US" sz="12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altLang="en-US"/>
              <a:t>Camping</a:t>
            </a:r>
          </a:p>
        </p:txBody>
      </p:sp>
      <p:graphicFrame>
        <p:nvGraphicFramePr>
          <p:cNvPr id="6" name="Table 5"/>
          <p:cNvGraphicFramePr>
            <a:graphicFrameLocks noGrp="1"/>
          </p:cNvGraphicFramePr>
          <p:nvPr/>
        </p:nvGraphicFramePr>
        <p:xfrm>
          <a:off x="404813" y="1692275"/>
          <a:ext cx="6048376" cy="5472112"/>
        </p:xfrm>
        <a:graphic>
          <a:graphicData uri="http://schemas.openxmlformats.org/drawingml/2006/table">
            <a:tbl>
              <a:tblPr/>
              <a:tblGrid>
                <a:gridCol w="3206968">
                  <a:extLst>
                    <a:ext uri="{9D8B030D-6E8A-4147-A177-3AD203B41FA5}">
                      <a16:colId xmlns:a16="http://schemas.microsoft.com/office/drawing/2014/main" xmlns="" val="20000"/>
                    </a:ext>
                  </a:extLst>
                </a:gridCol>
                <a:gridCol w="880670">
                  <a:extLst>
                    <a:ext uri="{9D8B030D-6E8A-4147-A177-3AD203B41FA5}">
                      <a16:colId xmlns:a16="http://schemas.microsoft.com/office/drawing/2014/main" xmlns="" val="20001"/>
                    </a:ext>
                  </a:extLst>
                </a:gridCol>
                <a:gridCol w="1163150">
                  <a:extLst>
                    <a:ext uri="{9D8B030D-6E8A-4147-A177-3AD203B41FA5}">
                      <a16:colId xmlns:a16="http://schemas.microsoft.com/office/drawing/2014/main" xmlns="" val="20002"/>
                    </a:ext>
                  </a:extLst>
                </a:gridCol>
                <a:gridCol w="797588">
                  <a:extLst>
                    <a:ext uri="{9D8B030D-6E8A-4147-A177-3AD203B41FA5}">
                      <a16:colId xmlns:a16="http://schemas.microsoft.com/office/drawing/2014/main" xmlns="" val="20003"/>
                    </a:ext>
                  </a:extLst>
                </a:gridCol>
              </a:tblGrid>
              <a:tr h="355332">
                <a:tc>
                  <a:txBody>
                    <a:bodyPr/>
                    <a:lstStyle/>
                    <a:p>
                      <a:pPr algn="l" fontAlgn="b"/>
                      <a:r>
                        <a:rPr lang="en-GB" sz="1100" b="0" i="0" u="none" strike="noStrike">
                          <a:solidFill>
                            <a:srgbClr val="000000"/>
                          </a:solidFill>
                          <a:latin typeface="Calibri"/>
                        </a:rPr>
                        <a:t>Camping Names</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No. Nights</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Total £8 PNPU</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0"/>
                  </a:ext>
                </a:extLst>
              </a:tr>
              <a:tr h="355332">
                <a:tc>
                  <a:txBody>
                    <a:bodyPr/>
                    <a:lstStyle/>
                    <a:p>
                      <a:pPr algn="l" fontAlgn="b"/>
                      <a:r>
                        <a:rPr lang="en-GB" sz="1100" b="0" i="0" u="none" strike="noStrike">
                          <a:solidFill>
                            <a:srgbClr val="000000"/>
                          </a:solidFill>
                          <a:latin typeface="Calibri"/>
                        </a:rPr>
                        <a:t>1</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355332">
                <a:tc>
                  <a:txBody>
                    <a:bodyPr/>
                    <a:lstStyle/>
                    <a:p>
                      <a:pPr algn="l" fontAlgn="b"/>
                      <a:r>
                        <a:rPr lang="en-GB" sz="1100" b="0" i="0" u="none" strike="noStrike">
                          <a:solidFill>
                            <a:srgbClr val="000000"/>
                          </a:solidFill>
                          <a:latin typeface="Calibri"/>
                        </a:rPr>
                        <a:t>2</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355332">
                <a:tc>
                  <a:txBody>
                    <a:bodyPr/>
                    <a:lstStyle/>
                    <a:p>
                      <a:pPr algn="l" fontAlgn="b"/>
                      <a:r>
                        <a:rPr lang="en-GB" sz="1100" b="0" i="0" u="none" strike="noStrike">
                          <a:solidFill>
                            <a:srgbClr val="000000"/>
                          </a:solidFill>
                          <a:latin typeface="Calibri"/>
                        </a:rPr>
                        <a:t>3</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355332">
                <a:tc>
                  <a:txBody>
                    <a:bodyPr/>
                    <a:lstStyle/>
                    <a:p>
                      <a:pPr algn="l" fontAlgn="b"/>
                      <a:r>
                        <a:rPr lang="en-GB" sz="1100" b="0" i="0" u="none" strike="noStrike">
                          <a:solidFill>
                            <a:srgbClr val="000000"/>
                          </a:solidFill>
                          <a:latin typeface="Calibri"/>
                        </a:rPr>
                        <a:t>4</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355332">
                <a:tc>
                  <a:txBody>
                    <a:bodyPr/>
                    <a:lstStyle/>
                    <a:p>
                      <a:pPr algn="l" fontAlgn="b"/>
                      <a:r>
                        <a:rPr lang="en-GB" sz="1100" b="0" i="0" u="none" strike="noStrike">
                          <a:solidFill>
                            <a:srgbClr val="000000"/>
                          </a:solidFill>
                          <a:latin typeface="Calibri"/>
                        </a:rPr>
                        <a:t>5</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355332">
                <a:tc>
                  <a:txBody>
                    <a:bodyPr/>
                    <a:lstStyle/>
                    <a:p>
                      <a:pPr algn="l" fontAlgn="b"/>
                      <a:r>
                        <a:rPr lang="en-GB" sz="1100" b="0" i="0" u="none" strike="noStrike">
                          <a:solidFill>
                            <a:srgbClr val="000000"/>
                          </a:solidFill>
                          <a:latin typeface="Calibri"/>
                        </a:rPr>
                        <a:t>6</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355332">
                <a:tc>
                  <a:txBody>
                    <a:bodyPr/>
                    <a:lstStyle/>
                    <a:p>
                      <a:pPr algn="l" fontAlgn="b"/>
                      <a:r>
                        <a:rPr lang="en-GB" sz="1100" b="0" i="0" u="none" strike="noStrike">
                          <a:solidFill>
                            <a:srgbClr val="000000"/>
                          </a:solidFill>
                          <a:latin typeface="Calibri"/>
                        </a:rPr>
                        <a:t>7</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426398">
                <a:tc>
                  <a:txBody>
                    <a:bodyPr/>
                    <a:lstStyle/>
                    <a:p>
                      <a:pPr algn="l" fontAlgn="b"/>
                      <a:r>
                        <a:rPr lang="en-GB" sz="1100" b="0" i="0" u="none" strike="noStrike">
                          <a:solidFill>
                            <a:srgbClr val="000000"/>
                          </a:solidFill>
                          <a:latin typeface="Calibri"/>
                        </a:rPr>
                        <a:t>8</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355332">
                <a:tc>
                  <a:txBody>
                    <a:bodyPr/>
                    <a:lstStyle/>
                    <a:p>
                      <a:pPr algn="l" fontAlgn="b"/>
                      <a:r>
                        <a:rPr lang="en-GB" sz="1100" b="0" i="0" u="none" strike="noStrike">
                          <a:solidFill>
                            <a:srgbClr val="000000"/>
                          </a:solidFill>
                          <a:latin typeface="Calibri"/>
                        </a:rPr>
                        <a:t>9</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355332">
                <a:tc>
                  <a:txBody>
                    <a:bodyPr/>
                    <a:lstStyle/>
                    <a:p>
                      <a:pPr algn="l" fontAlgn="b"/>
                      <a:r>
                        <a:rPr lang="en-GB" sz="1100" b="0" i="0" u="none" strike="noStrike">
                          <a:solidFill>
                            <a:srgbClr val="000000"/>
                          </a:solidFill>
                          <a:latin typeface="Calibri"/>
                        </a:rPr>
                        <a:t>10</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 </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GB" sz="1100" b="0" i="0" u="none" strike="noStrike">
                          <a:solidFill>
                            <a:srgbClr val="000000"/>
                          </a:solidFill>
                          <a:latin typeface="Calibri"/>
                        </a:rPr>
                        <a:t>C/T/M</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355332">
                <a:tc>
                  <a:txBody>
                    <a:bodyPr/>
                    <a:lstStyle/>
                    <a:p>
                      <a:pPr algn="l" fontAlgn="b"/>
                      <a:r>
                        <a:rPr lang="en-GB" sz="1100" b="0" i="0" u="none" strike="noStrike">
                          <a:solidFill>
                            <a:srgbClr val="000000"/>
                          </a:solidFill>
                          <a:latin typeface="Calibri"/>
                        </a:rPr>
                        <a:t>please circle whether its:</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GB" sz="1100" b="0" i="0" u="none" strike="noStrike">
                          <a:solidFill>
                            <a:srgbClr val="000000"/>
                          </a:solidFill>
                          <a:latin typeface="Calibri"/>
                        </a:rPr>
                        <a:t>Total</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426398">
                <a:tc>
                  <a:txBody>
                    <a:bodyPr/>
                    <a:lstStyle/>
                    <a:p>
                      <a:pPr algn="l" fontAlgn="b"/>
                      <a:r>
                        <a:rPr lang="en-GB" sz="1100" b="0" i="0" u="none" strike="noStrike">
                          <a:solidFill>
                            <a:srgbClr val="000000"/>
                          </a:solidFill>
                          <a:latin typeface="Calibri"/>
                        </a:rPr>
                        <a:t>C-Caravan</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GB" sz="1100" b="0" i="0" u="none" strike="noStrike">
                          <a:solidFill>
                            <a:srgbClr val="000000"/>
                          </a:solidFill>
                          <a:latin typeface="Calibri"/>
                        </a:rPr>
                        <a: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355332">
                <a:tc>
                  <a:txBody>
                    <a:bodyPr/>
                    <a:lstStyle/>
                    <a:p>
                      <a:pPr algn="l" fontAlgn="b"/>
                      <a:r>
                        <a:rPr lang="en-GB" sz="1100" b="0" i="0" u="none" strike="noStrike">
                          <a:solidFill>
                            <a:srgbClr val="000000"/>
                          </a:solidFill>
                          <a:latin typeface="Calibri"/>
                        </a:rPr>
                        <a:t>T-Tent</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0013"/>
                  </a:ext>
                </a:extLst>
              </a:tr>
              <a:tr h="355332">
                <a:tc>
                  <a:txBody>
                    <a:bodyPr/>
                    <a:lstStyle/>
                    <a:p>
                      <a:pPr algn="l" fontAlgn="b"/>
                      <a:r>
                        <a:rPr lang="en-GB" sz="1100" b="0" i="0" u="none" strike="noStrike">
                          <a:solidFill>
                            <a:srgbClr val="000000"/>
                          </a:solidFill>
                          <a:latin typeface="Calibri"/>
                        </a:rPr>
                        <a:t>M-Motorhome</a:t>
                      </a:r>
                    </a:p>
                  </a:txBody>
                  <a:tcPr marL="9420" marR="9420" marT="941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100" b="0" i="0" u="none" strike="noStrike">
                        <a:solidFill>
                          <a:srgbClr val="000000"/>
                        </a:solidFill>
                        <a:latin typeface="Calibri"/>
                      </a:endParaRPr>
                    </a:p>
                  </a:txBody>
                  <a:tcPr marL="9420" marR="9420" marT="94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GB" sz="1100" b="0" i="0" u="none" strike="noStrike">
                        <a:solidFill>
                          <a:srgbClr val="000000"/>
                        </a:solidFill>
                        <a:latin typeface="Calibri"/>
                      </a:endParaRPr>
                    </a:p>
                  </a:txBody>
                  <a:tcPr marL="9420" marR="9420" marT="9419" marB="0" anchor="b">
                    <a:lnL>
                      <a:noFill/>
                    </a:lnL>
                    <a:lnR>
                      <a:noFill/>
                    </a:lnR>
                    <a:lnT>
                      <a:noFill/>
                    </a:lnT>
                    <a:lnB>
                      <a:noFill/>
                    </a:lnB>
                  </a:tcPr>
                </a:tc>
                <a:tc>
                  <a:txBody>
                    <a:bodyPr/>
                    <a:lstStyle/>
                    <a:p>
                      <a:pPr algn="l" fontAlgn="b"/>
                      <a:endParaRPr lang="en-GB" sz="1100" b="0" i="0" u="none" strike="noStrike" dirty="0">
                        <a:solidFill>
                          <a:srgbClr val="000000"/>
                        </a:solidFill>
                        <a:latin typeface="Calibri"/>
                      </a:endParaRPr>
                    </a:p>
                  </a:txBody>
                  <a:tcPr marL="9420" marR="9420" marT="9419" marB="0" anchor="b">
                    <a:lnL>
                      <a:noFill/>
                    </a:lnL>
                    <a:lnR>
                      <a:noFill/>
                    </a:lnR>
                    <a:lnT>
                      <a:noFill/>
                    </a:lnT>
                    <a:lnB>
                      <a:noFill/>
                    </a:lnB>
                  </a:tcPr>
                </a:tc>
                <a:extLst>
                  <a:ext uri="{0D108BD9-81ED-4DB2-BD59-A6C34878D82A}">
                    <a16:rowId xmlns:a16="http://schemas.microsoft.com/office/drawing/2014/main" xmlns="" val="1001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ChangeArrowheads="1"/>
          </p:cNvSpPr>
          <p:nvPr/>
        </p:nvSpPr>
        <p:spPr bwMode="auto">
          <a:xfrm>
            <a:off x="476250" y="323850"/>
            <a:ext cx="5761038" cy="8586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n-GB" altLang="en-US" sz="1200" b="1" dirty="0"/>
              <a:t>SHOW RULES AND REGULATION</a:t>
            </a:r>
            <a:r>
              <a:rPr lang="en-GB" altLang="en-US" sz="1200" dirty="0"/>
              <a:t>S</a:t>
            </a:r>
          </a:p>
          <a:p>
            <a:endParaRPr lang="en-GB" altLang="en-US" sz="1200" dirty="0"/>
          </a:p>
          <a:p>
            <a:r>
              <a:rPr lang="en-GB" altLang="en-US" sz="1200" dirty="0"/>
              <a:t> Please Note: Team Captains/Managers are responsible for ensuring that all members of their teams and accompanying party are informed of the rules and regulations pertaining to this tournament.</a:t>
            </a:r>
          </a:p>
          <a:p>
            <a:endParaRPr lang="en-GB" altLang="en-US" sz="1200" dirty="0"/>
          </a:p>
          <a:p>
            <a:r>
              <a:rPr lang="en-GB" altLang="en-US" sz="1200" dirty="0"/>
              <a:t> 1. The event organiser reserves the right to refuse entries and admission to the event of a) any person not in good standing with the BFA or b) any person not complying with the request of the parking stewards of security personnel. </a:t>
            </a:r>
          </a:p>
          <a:p>
            <a:endParaRPr lang="en-GB" altLang="en-US" sz="1200" dirty="0"/>
          </a:p>
          <a:p>
            <a:r>
              <a:rPr lang="en-GB" altLang="en-US" sz="1200" dirty="0"/>
              <a:t>2. No person shall carry out punitive or harsh handling of a dog at the event. </a:t>
            </a:r>
          </a:p>
          <a:p>
            <a:endParaRPr lang="en-GB" altLang="en-US" sz="1200" dirty="0"/>
          </a:p>
          <a:p>
            <a:r>
              <a:rPr lang="en-GB" altLang="en-US" sz="1200" dirty="0"/>
              <a:t>3. Bitches in season are not allowed near the show area. Mating of dogs at the event is not allowed. </a:t>
            </a:r>
          </a:p>
          <a:p>
            <a:endParaRPr lang="en-GB" altLang="en-US" sz="1200" dirty="0"/>
          </a:p>
          <a:p>
            <a:r>
              <a:rPr lang="en-GB" altLang="en-US" sz="1200" dirty="0"/>
              <a:t>4. A dog must be withdrawn from the competition is if is: a) Suffering from any infectious or contagious disease. b) A danger to the safety or any person or animal. c) Likely to cause suffering to the dog if it continues to compete. </a:t>
            </a:r>
          </a:p>
          <a:p>
            <a:endParaRPr lang="en-GB" altLang="en-US" sz="1200" dirty="0"/>
          </a:p>
          <a:p>
            <a:r>
              <a:rPr lang="en-GB" altLang="en-US" sz="1200" dirty="0"/>
              <a:t>5. It is the team captain’s responsibility to ensure that the team is available for its races. </a:t>
            </a:r>
          </a:p>
          <a:p>
            <a:endParaRPr lang="en-GB" altLang="en-US" sz="1200" dirty="0"/>
          </a:p>
          <a:p>
            <a:r>
              <a:rPr lang="en-GB" altLang="en-US" sz="1200" dirty="0"/>
              <a:t>6. No person shall impugn the decision of the head judge or judges. </a:t>
            </a:r>
          </a:p>
          <a:p>
            <a:endParaRPr lang="en-GB" altLang="en-US" sz="1200" dirty="0"/>
          </a:p>
          <a:p>
            <a:r>
              <a:rPr lang="en-GB" altLang="en-US" sz="1200" dirty="0"/>
              <a:t>7. The organizer reserves the right to make any alterations deemed necessary in the event of unforeseen circumstances. </a:t>
            </a:r>
          </a:p>
          <a:p>
            <a:endParaRPr lang="en-GB" altLang="en-US" sz="1200" dirty="0"/>
          </a:p>
          <a:p>
            <a:r>
              <a:rPr lang="en-GB" altLang="en-US" sz="1200" dirty="0"/>
              <a:t>8. All dogs are entered in the event at their owners risk and, whilst every care will be taken, the event organizer cannot accept responsibility for damage, injury or loss however caused to dogs, persons or property whilst at the event. </a:t>
            </a:r>
          </a:p>
          <a:p>
            <a:endParaRPr lang="en-GB" altLang="en-US" sz="1200" dirty="0"/>
          </a:p>
          <a:p>
            <a:r>
              <a:rPr lang="en-GB" altLang="en-US" sz="1200" dirty="0"/>
              <a:t>9. All owners/handlers must clear up after their dogs anywhere in the grounds. Anyone failing to do so will be asked to leave the venue. </a:t>
            </a:r>
          </a:p>
          <a:p>
            <a:endParaRPr lang="en-GB" altLang="en-US" sz="1200" dirty="0"/>
          </a:p>
          <a:p>
            <a:r>
              <a:rPr lang="en-GB" altLang="en-US" sz="1200" dirty="0"/>
              <a:t>10. Each team captain must ensure that all rubbish is removed or put in the skip before leaving the site. </a:t>
            </a:r>
          </a:p>
          <a:p>
            <a:endParaRPr lang="en-GB" altLang="en-US" sz="1200" dirty="0"/>
          </a:p>
          <a:p>
            <a:r>
              <a:rPr lang="en-GB" altLang="en-US" sz="1200" dirty="0"/>
              <a:t>11. All dogs are to be kept on a lead when not actually racing. </a:t>
            </a:r>
          </a:p>
          <a:p>
            <a:endParaRPr lang="en-GB" altLang="en-US" sz="1200" dirty="0"/>
          </a:p>
          <a:p>
            <a:r>
              <a:rPr lang="en-GB" altLang="en-US" sz="1200" dirty="0"/>
              <a:t>12. If circumstances make it necessary to cancel the tournament, the organisers reserve the right to defray expenses incurred by deducting such expenses from the entry fees received. </a:t>
            </a:r>
          </a:p>
          <a:p>
            <a:endParaRPr lang="en-GB" altLang="en-US" sz="1200" dirty="0"/>
          </a:p>
          <a:p>
            <a:r>
              <a:rPr lang="en-GB" altLang="en-US" sz="1200" dirty="0"/>
              <a:t>13. Current BFA rules and Policies will apply throughout the tournament. </a:t>
            </a:r>
          </a:p>
          <a:p>
            <a:endParaRPr lang="en-GB" altLang="en-US" sz="1200" dirty="0"/>
          </a:p>
          <a:p>
            <a:r>
              <a:rPr lang="en-GB" altLang="en-US" sz="1200" dirty="0"/>
              <a:t>14. All teams entering are expected to assist with ring party duties as requested by the tournament organizer.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TotalTime>
  <Words>567</Words>
  <Application>Microsoft Office PowerPoint</Application>
  <PresentationFormat>On-screen Show (4:3)</PresentationFormat>
  <Paragraphs>137</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Hatfield Hit &amp; Run  BFA Sanctioned Limited (96 teams)  Flyball Tournament On 26th &amp; 27th May 2018  Closing date 26th April 2017  At Eggborough Sports &amp; Social Club, Goole, North   Yorks, DN14 0UZ</vt:lpstr>
      <vt:lpstr>Hatfield Hit &amp; Run Open Tournament at Eggborough Sports &amp; Social Club,  Goole, North Yorks, DN14 0UZ   Declared times must be submitted in writing (or email) at least 14 days before the tournament and must be at least half a second slower than seed time (BFA Rule 4.5). Team break out time is half a second faster than declared time (BFA Rule 5.17(l). All times, seed or declared, except Division 1, are subject to the division break out rule.   Closing Date for Entries 26th April 2018</vt:lpstr>
      <vt:lpstr>Camping</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Louise</dc:creator>
  <cp:lastModifiedBy>Donna</cp:lastModifiedBy>
  <cp:revision>18</cp:revision>
  <cp:lastPrinted>2017-03-27T23:02:14Z</cp:lastPrinted>
  <dcterms:created xsi:type="dcterms:W3CDTF">2016-06-20T11:39:37Z</dcterms:created>
  <dcterms:modified xsi:type="dcterms:W3CDTF">2018-04-04T08:57:58Z</dcterms:modified>
</cp:coreProperties>
</file>