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60"/>
  </p:normalViewPr>
  <p:slideViewPr>
    <p:cSldViewPr>
      <p:cViewPr varScale="1">
        <p:scale>
          <a:sx n="68" d="100"/>
          <a:sy n="68" d="100"/>
        </p:scale>
        <p:origin x="2520" y="66"/>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nn neal" userId="7d45262326fc46da" providerId="LiveId" clId="{293CBEDF-BFA5-4793-A3D2-60334A7FE94F}"/>
    <pc:docChg chg="custSel modSld">
      <pc:chgData name="lynn neal" userId="7d45262326fc46da" providerId="LiveId" clId="{293CBEDF-BFA5-4793-A3D2-60334A7FE94F}" dt="2022-02-04T21:06:15.125" v="574" actId="20577"/>
      <pc:docMkLst>
        <pc:docMk/>
      </pc:docMkLst>
      <pc:sldChg chg="modSp mod">
        <pc:chgData name="lynn neal" userId="7d45262326fc46da" providerId="LiveId" clId="{293CBEDF-BFA5-4793-A3D2-60334A7FE94F}" dt="2022-02-04T20:50:43.465" v="220" actId="20577"/>
        <pc:sldMkLst>
          <pc:docMk/>
          <pc:sldMk cId="0" sldId="256"/>
        </pc:sldMkLst>
        <pc:spChg chg="mod">
          <ac:chgData name="lynn neal" userId="7d45262326fc46da" providerId="LiveId" clId="{293CBEDF-BFA5-4793-A3D2-60334A7FE94F}" dt="2022-02-04T20:50:43.465" v="220" actId="20577"/>
          <ac:spMkLst>
            <pc:docMk/>
            <pc:sldMk cId="0" sldId="256"/>
            <ac:spMk id="2050" creationId="{00000000-0000-0000-0000-000000000000}"/>
          </ac:spMkLst>
        </pc:spChg>
      </pc:sldChg>
      <pc:sldChg chg="modSp mod">
        <pc:chgData name="lynn neal" userId="7d45262326fc46da" providerId="LiveId" clId="{293CBEDF-BFA5-4793-A3D2-60334A7FE94F}" dt="2022-02-04T21:06:15.125" v="574" actId="20577"/>
        <pc:sldMkLst>
          <pc:docMk/>
          <pc:sldMk cId="0" sldId="257"/>
        </pc:sldMkLst>
        <pc:spChg chg="mod">
          <ac:chgData name="lynn neal" userId="7d45262326fc46da" providerId="LiveId" clId="{293CBEDF-BFA5-4793-A3D2-60334A7FE94F}" dt="2022-02-04T21:06:15.125" v="574" actId="20577"/>
          <ac:spMkLst>
            <pc:docMk/>
            <pc:sldMk cId="0" sldId="257"/>
            <ac:spMk id="3149" creationId="{00000000-0000-0000-0000-000000000000}"/>
          </ac:spMkLst>
        </pc:spChg>
      </pc:sldChg>
      <pc:sldChg chg="modSp mod">
        <pc:chgData name="lynn neal" userId="7d45262326fc46da" providerId="LiveId" clId="{293CBEDF-BFA5-4793-A3D2-60334A7FE94F}" dt="2022-02-04T20:51:10.833" v="222" actId="20577"/>
        <pc:sldMkLst>
          <pc:docMk/>
          <pc:sldMk cId="0" sldId="258"/>
        </pc:sldMkLst>
        <pc:graphicFrameChg chg="modGraphic">
          <ac:chgData name="lynn neal" userId="7d45262326fc46da" providerId="LiveId" clId="{293CBEDF-BFA5-4793-A3D2-60334A7FE94F}" dt="2022-02-04T20:51:10.833" v="222" actId="20577"/>
          <ac:graphicFrameMkLst>
            <pc:docMk/>
            <pc:sldMk cId="0" sldId="258"/>
            <ac:graphicFrameMk id="6"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54E3813-2D45-4438-8C76-E9333BCD4952}" type="datetimeFigureOut">
              <a:rPr lang="en-GB"/>
              <a:pPr>
                <a:defRPr/>
              </a:pPr>
              <a:t>04/02/2022</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6198964-A6EC-44B4-99BF-9E0000C5003B}" type="slidenum">
              <a:rPr lang="en-GB" altLang="en-US"/>
              <a:pPr/>
              <a:t>‹#›</a:t>
            </a:fld>
            <a:endParaRPr lang="en-GB" altLang="en-US"/>
          </a:p>
        </p:txBody>
      </p:sp>
    </p:spTree>
    <p:extLst>
      <p:ext uri="{BB962C8B-B14F-4D97-AF65-F5344CB8AC3E}">
        <p14:creationId xmlns:p14="http://schemas.microsoft.com/office/powerpoint/2010/main" val="263389554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717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4BA8BD8-AB2F-458A-B228-9E83B5BD8679}" type="slidenum">
              <a:rPr lang="en-GB" altLang="en-US"/>
              <a:pPr/>
              <a:t>1</a:t>
            </a:fld>
            <a:endParaRPr lang="en-GB" altLang="en-US"/>
          </a:p>
        </p:txBody>
      </p:sp>
    </p:spTree>
    <p:extLst>
      <p:ext uri="{BB962C8B-B14F-4D97-AF65-F5344CB8AC3E}">
        <p14:creationId xmlns:p14="http://schemas.microsoft.com/office/powerpoint/2010/main" val="1565154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960F6BE4-0592-49A4-AFF7-A9E797DC9385}" type="datetimeFigureOut">
              <a:rPr lang="en-GB"/>
              <a:pPr>
                <a:defRPr/>
              </a:pPr>
              <a:t>04/02/2022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B71B1F44-D248-4CFB-847E-70ACD859A73A}" type="slidenum">
              <a:rPr lang="en-GB" altLang="en-US"/>
              <a:pPr/>
              <a:t>‹#›</a:t>
            </a:fld>
            <a:endParaRPr lang="en-GB" altLang="en-US"/>
          </a:p>
        </p:txBody>
      </p:sp>
    </p:spTree>
    <p:extLst>
      <p:ext uri="{BB962C8B-B14F-4D97-AF65-F5344CB8AC3E}">
        <p14:creationId xmlns:p14="http://schemas.microsoft.com/office/powerpoint/2010/main" val="3851947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846C7AB-C779-4838-B616-94CABC746242}" type="datetimeFigureOut">
              <a:rPr lang="en-GB"/>
              <a:pPr>
                <a:defRPr/>
              </a:pPr>
              <a:t>04/02/2022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A0A1577-6E89-4C61-A910-950043EB4684}" type="slidenum">
              <a:rPr lang="en-GB" altLang="en-US"/>
              <a:pPr/>
              <a:t>‹#›</a:t>
            </a:fld>
            <a:endParaRPr lang="en-GB" altLang="en-US"/>
          </a:p>
        </p:txBody>
      </p:sp>
    </p:spTree>
    <p:extLst>
      <p:ext uri="{BB962C8B-B14F-4D97-AF65-F5344CB8AC3E}">
        <p14:creationId xmlns:p14="http://schemas.microsoft.com/office/powerpoint/2010/main" val="1706598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260F1599-B16B-43BE-B2EE-FF70D6F036D4}" type="datetimeFigureOut">
              <a:rPr lang="en-GB"/>
              <a:pPr>
                <a:defRPr/>
              </a:pPr>
              <a:t>04/02/2022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BB57B62-A589-4C4D-8861-BC39657D27FC}" type="slidenum">
              <a:rPr lang="en-GB" altLang="en-US"/>
              <a:pPr/>
              <a:t>‹#›</a:t>
            </a:fld>
            <a:endParaRPr lang="en-GB" altLang="en-US"/>
          </a:p>
        </p:txBody>
      </p:sp>
    </p:spTree>
    <p:extLst>
      <p:ext uri="{BB962C8B-B14F-4D97-AF65-F5344CB8AC3E}">
        <p14:creationId xmlns:p14="http://schemas.microsoft.com/office/powerpoint/2010/main" val="1416521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BCD5254-495B-45FA-A0DE-959EF01265E3}" type="datetimeFigureOut">
              <a:rPr lang="en-GB"/>
              <a:pPr>
                <a:defRPr/>
              </a:pPr>
              <a:t>04/02/2022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4789B65-41A4-4D73-A013-D23C2547B6A2}" type="slidenum">
              <a:rPr lang="en-GB" altLang="en-US"/>
              <a:pPr/>
              <a:t>‹#›</a:t>
            </a:fld>
            <a:endParaRPr lang="en-GB" altLang="en-US"/>
          </a:p>
        </p:txBody>
      </p:sp>
    </p:spTree>
    <p:extLst>
      <p:ext uri="{BB962C8B-B14F-4D97-AF65-F5344CB8AC3E}">
        <p14:creationId xmlns:p14="http://schemas.microsoft.com/office/powerpoint/2010/main" val="304082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CA0C7C9-DA1C-4BC5-BA20-6915DA37E404}" type="datetimeFigureOut">
              <a:rPr lang="en-GB"/>
              <a:pPr>
                <a:defRPr/>
              </a:pPr>
              <a:t>04/02/2022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659BCD6-5326-4B8D-8F6A-FA892DC2C811}" type="slidenum">
              <a:rPr lang="en-GB" altLang="en-US"/>
              <a:pPr/>
              <a:t>‹#›</a:t>
            </a:fld>
            <a:endParaRPr lang="en-GB" altLang="en-US"/>
          </a:p>
        </p:txBody>
      </p:sp>
    </p:spTree>
    <p:extLst>
      <p:ext uri="{BB962C8B-B14F-4D97-AF65-F5344CB8AC3E}">
        <p14:creationId xmlns:p14="http://schemas.microsoft.com/office/powerpoint/2010/main" val="28100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562253BF-9C54-49B2-91AE-A59BB7943D61}" type="datetimeFigureOut">
              <a:rPr lang="en-GB"/>
              <a:pPr>
                <a:defRPr/>
              </a:pPr>
              <a:t>04/02/2022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F398C646-1B49-4127-864D-9D7F1E75DD17}" type="slidenum">
              <a:rPr lang="en-GB" altLang="en-US"/>
              <a:pPr/>
              <a:t>‹#›</a:t>
            </a:fld>
            <a:endParaRPr lang="en-GB" altLang="en-US"/>
          </a:p>
        </p:txBody>
      </p:sp>
    </p:spTree>
    <p:extLst>
      <p:ext uri="{BB962C8B-B14F-4D97-AF65-F5344CB8AC3E}">
        <p14:creationId xmlns:p14="http://schemas.microsoft.com/office/powerpoint/2010/main" val="1869704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C91F2B0B-2ACD-4569-9631-651F9C3BF3AD}" type="datetimeFigureOut">
              <a:rPr lang="en-GB"/>
              <a:pPr>
                <a:defRPr/>
              </a:pPr>
              <a:t>04/02/2022</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38C0FD76-262B-4D34-96AE-096208E21D42}" type="slidenum">
              <a:rPr lang="en-GB" altLang="en-US"/>
              <a:pPr/>
              <a:t>‹#›</a:t>
            </a:fld>
            <a:endParaRPr lang="en-GB" altLang="en-US"/>
          </a:p>
        </p:txBody>
      </p:sp>
    </p:spTree>
    <p:extLst>
      <p:ext uri="{BB962C8B-B14F-4D97-AF65-F5344CB8AC3E}">
        <p14:creationId xmlns:p14="http://schemas.microsoft.com/office/powerpoint/2010/main" val="2906997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69089A4-FE2E-4E09-BDCA-4952218F070C}" type="datetimeFigureOut">
              <a:rPr lang="en-GB"/>
              <a:pPr>
                <a:defRPr/>
              </a:pPr>
              <a:t>04/02/2022</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049C6B5F-737C-4F39-8DCD-970ED5E72306}" type="slidenum">
              <a:rPr lang="en-GB" altLang="en-US"/>
              <a:pPr/>
              <a:t>‹#›</a:t>
            </a:fld>
            <a:endParaRPr lang="en-GB" altLang="en-US"/>
          </a:p>
        </p:txBody>
      </p:sp>
    </p:spTree>
    <p:extLst>
      <p:ext uri="{BB962C8B-B14F-4D97-AF65-F5344CB8AC3E}">
        <p14:creationId xmlns:p14="http://schemas.microsoft.com/office/powerpoint/2010/main" val="3382414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CCD250D-BB40-460E-9ED8-82790E38E97E}" type="datetimeFigureOut">
              <a:rPr lang="en-GB"/>
              <a:pPr>
                <a:defRPr/>
              </a:pPr>
              <a:t>04/02/2022</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2C0B3C94-5431-4727-9C37-6D357C6C1B05}" type="slidenum">
              <a:rPr lang="en-GB" altLang="en-US"/>
              <a:pPr/>
              <a:t>‹#›</a:t>
            </a:fld>
            <a:endParaRPr lang="en-GB" altLang="en-US"/>
          </a:p>
        </p:txBody>
      </p:sp>
    </p:spTree>
    <p:extLst>
      <p:ext uri="{BB962C8B-B14F-4D97-AF65-F5344CB8AC3E}">
        <p14:creationId xmlns:p14="http://schemas.microsoft.com/office/powerpoint/2010/main" val="3667604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05D3E7C-E30B-4B9A-8F2D-2CC6CFF69AA5}" type="datetimeFigureOut">
              <a:rPr lang="en-GB"/>
              <a:pPr>
                <a:defRPr/>
              </a:pPr>
              <a:t>04/02/2022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5746C90-F191-4D7C-828C-0DC82C6B9CDE}" type="slidenum">
              <a:rPr lang="en-GB" altLang="en-US"/>
              <a:pPr/>
              <a:t>‹#›</a:t>
            </a:fld>
            <a:endParaRPr lang="en-GB" altLang="en-US"/>
          </a:p>
        </p:txBody>
      </p:sp>
    </p:spTree>
    <p:extLst>
      <p:ext uri="{BB962C8B-B14F-4D97-AF65-F5344CB8AC3E}">
        <p14:creationId xmlns:p14="http://schemas.microsoft.com/office/powerpoint/2010/main" val="4205959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D96D990-554B-4A18-ACAD-06A37A9E22EC}" type="datetimeFigureOut">
              <a:rPr lang="en-GB"/>
              <a:pPr>
                <a:defRPr/>
              </a:pPr>
              <a:t>04/02/2022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200E621C-ED6D-459F-8214-C7146A1B1FA1}" type="slidenum">
              <a:rPr lang="en-GB" altLang="en-US"/>
              <a:pPr/>
              <a:t>‹#›</a:t>
            </a:fld>
            <a:endParaRPr lang="en-GB" altLang="en-US"/>
          </a:p>
        </p:txBody>
      </p:sp>
    </p:spTree>
    <p:extLst>
      <p:ext uri="{BB962C8B-B14F-4D97-AF65-F5344CB8AC3E}">
        <p14:creationId xmlns:p14="http://schemas.microsoft.com/office/powerpoint/2010/main" val="688105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342900" y="2133600"/>
            <a:ext cx="6172200" cy="603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9D06CD2-8728-49AE-9045-C9D494777FEC}" type="datetimeFigureOut">
              <a:rPr lang="en-GB"/>
              <a:pPr>
                <a:defRPr/>
              </a:pPr>
              <a:t>04/02/2022</a:t>
            </a:fld>
            <a:endParaRPr lang="en-GB"/>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8FC844EC-0F1A-4D6A-B4E0-EDE487AD4A8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476250" y="2555875"/>
            <a:ext cx="5829300" cy="3024188"/>
          </a:xfrm>
        </p:spPr>
        <p:txBody>
          <a:bodyPr/>
          <a:lstStyle/>
          <a:p>
            <a:r>
              <a:rPr lang="en-GB" altLang="en-US" sz="1800" b="1" dirty="0"/>
              <a:t>Hatfield Hit &amp; Run </a:t>
            </a:r>
            <a:br>
              <a:rPr lang="en-GB" altLang="en-US" sz="1800" b="1" dirty="0"/>
            </a:br>
            <a:r>
              <a:rPr lang="en-GB" altLang="en-US" sz="1800" b="1" dirty="0"/>
              <a:t>BFA Sanctioned Limited (54 teams) </a:t>
            </a:r>
            <a:br>
              <a:rPr lang="en-GB" altLang="en-US" sz="1800" b="1" dirty="0"/>
            </a:br>
            <a:r>
              <a:rPr lang="en-GB" altLang="en-US" sz="1800" b="1" dirty="0"/>
              <a:t>Flyball Tournament</a:t>
            </a:r>
            <a:br>
              <a:rPr lang="en-GB" altLang="en-US" sz="1800" b="1" dirty="0"/>
            </a:br>
            <a:r>
              <a:rPr lang="en-GB" altLang="en-US" sz="1800" b="1" dirty="0"/>
              <a:t>On</a:t>
            </a:r>
            <a:br>
              <a:rPr lang="en-GB" altLang="en-US" sz="1800" b="1" dirty="0"/>
            </a:br>
            <a:r>
              <a:rPr lang="en-GB" altLang="en-US" sz="1800" b="1" dirty="0"/>
              <a:t>28th &amp; 29th May 2022</a:t>
            </a:r>
            <a:br>
              <a:rPr lang="en-GB" altLang="en-US" sz="1800" b="1" dirty="0"/>
            </a:br>
            <a:br>
              <a:rPr lang="en-GB" altLang="en-US" sz="1800" b="1" dirty="0"/>
            </a:br>
            <a:r>
              <a:rPr lang="en-GB" altLang="en-US" sz="1800" b="1" dirty="0"/>
              <a:t>Closing date 13</a:t>
            </a:r>
            <a:r>
              <a:rPr lang="en-GB" altLang="en-US" sz="1800" b="1" baseline="30000" dirty="0"/>
              <a:t>th</a:t>
            </a:r>
            <a:r>
              <a:rPr lang="en-GB" altLang="en-US" sz="1800" b="1" dirty="0"/>
              <a:t> May 2022</a:t>
            </a:r>
            <a:br>
              <a:rPr lang="en-GB" altLang="en-US" sz="1800" b="1" dirty="0"/>
            </a:br>
            <a:br>
              <a:rPr lang="en-GB" altLang="en-US" sz="1800" b="1" dirty="0"/>
            </a:br>
            <a:r>
              <a:rPr lang="en-GB" altLang="en-US" sz="1800" b="1" dirty="0"/>
              <a:t>At Drax Sports &amp; Social Club, Main Road, Selby</a:t>
            </a:r>
            <a:br>
              <a:rPr lang="en-GB" altLang="en-US" sz="1800" b="1" dirty="0"/>
            </a:br>
            <a:br>
              <a:rPr lang="en-GB" altLang="en-US" sz="1800" b="1" dirty="0"/>
            </a:br>
            <a:r>
              <a:rPr lang="en-GB" altLang="en-US" sz="1800" b="1" dirty="0" err="1"/>
              <a:t>Yorks</a:t>
            </a:r>
            <a:r>
              <a:rPr lang="en-GB" altLang="en-US" sz="1800" b="1" dirty="0"/>
              <a:t>, YO8 8PJ</a:t>
            </a:r>
          </a:p>
        </p:txBody>
      </p:sp>
      <p:sp>
        <p:nvSpPr>
          <p:cNvPr id="3" name="Subtitle 2"/>
          <p:cNvSpPr>
            <a:spLocks noGrp="1"/>
          </p:cNvSpPr>
          <p:nvPr>
            <p:ph type="subTitle" idx="1"/>
          </p:nvPr>
        </p:nvSpPr>
        <p:spPr>
          <a:xfrm>
            <a:off x="981075" y="5580063"/>
            <a:ext cx="4800600" cy="2879725"/>
          </a:xfrm>
        </p:spPr>
        <p:txBody>
          <a:bodyPr rtlCol="0">
            <a:normAutofit/>
          </a:bodyPr>
          <a:lstStyle/>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Contact </a:t>
            </a:r>
          </a:p>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Lynn Neal - 07789376247</a:t>
            </a:r>
          </a:p>
          <a:p>
            <a:pPr fontAlgn="auto">
              <a:spcAft>
                <a:spcPts val="0"/>
              </a:spcAft>
              <a:defRPr/>
            </a:pPr>
            <a:endParaRPr lang="en-GB" sz="1800" b="1" dirty="0">
              <a:solidFill>
                <a:schemeClr val="tx1"/>
              </a:solidFill>
            </a:endParaRPr>
          </a:p>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Email: lynn19631@Hotmail.co.uk</a:t>
            </a:r>
          </a:p>
          <a:p>
            <a:pPr fontAlgn="auto">
              <a:spcAft>
                <a:spcPts val="0"/>
              </a:spcAft>
              <a:defRPr/>
            </a:pPr>
            <a:endParaRPr lang="en-GB" sz="1800" b="1" dirty="0">
              <a:solidFill>
                <a:schemeClr val="tx1"/>
              </a:solidFill>
            </a:endParaRPr>
          </a:p>
        </p:txBody>
      </p:sp>
      <p:pic>
        <p:nvPicPr>
          <p:cNvPr id="6" name="Picture 5" descr="Picture"/>
          <p:cNvPicPr/>
          <p:nvPr/>
        </p:nvPicPr>
        <p:blipFill>
          <a:blip r:embed="rId3">
            <a:extLst>
              <a:ext uri="{28A0092B-C50C-407E-A947-70E740481C1C}">
                <a14:useLocalDpi xmlns:a14="http://schemas.microsoft.com/office/drawing/2010/main" val="0"/>
              </a:ext>
            </a:extLst>
          </a:blip>
          <a:srcRect/>
          <a:stretch>
            <a:fillRect/>
          </a:stretch>
        </p:blipFill>
        <p:spPr bwMode="auto">
          <a:xfrm>
            <a:off x="1676400" y="251520"/>
            <a:ext cx="3429000" cy="21050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375" y="250825"/>
            <a:ext cx="6172200" cy="2736851"/>
          </a:xfrm>
        </p:spPr>
        <p:txBody>
          <a:bodyPr rtlCol="0">
            <a:normAutofit fontScale="90000"/>
          </a:bodyPr>
          <a:lstStyle/>
          <a:p>
            <a:pPr>
              <a:lnSpc>
                <a:spcPct val="115000"/>
              </a:lnSpc>
              <a:spcAft>
                <a:spcPts val="1000"/>
              </a:spcAft>
            </a:pPr>
            <a:r>
              <a:rPr lang="en-GB" sz="1800" b="1" dirty="0"/>
              <a:t>Hatfield Hit &amp; Run</a:t>
            </a:r>
            <a:br>
              <a:rPr lang="en-GB" sz="1800" b="1" dirty="0"/>
            </a:br>
            <a:r>
              <a:rPr lang="en-GB" sz="1800" b="1" dirty="0"/>
              <a:t>Open Tournament at Drax Sports &amp; Social Club, </a:t>
            </a:r>
            <a:br>
              <a:rPr lang="en-GB" sz="1800" b="1" dirty="0"/>
            </a:br>
            <a:r>
              <a:rPr lang="en-GB" sz="1800" b="1" dirty="0"/>
              <a:t>Main Road, Selby, North Yorks, YO8 8PJ</a:t>
            </a:r>
            <a:br>
              <a:rPr lang="en-GB" sz="1800" b="1" dirty="0"/>
            </a:br>
            <a:br>
              <a:rPr lang="en-GB" sz="1800" b="1" dirty="0"/>
            </a:br>
            <a:br>
              <a:rPr lang="en-GB" sz="1800" b="1" dirty="0"/>
            </a:br>
            <a:r>
              <a:rPr lang="en-US" sz="1000" b="1" kern="50" dirty="0">
                <a:effectLst/>
                <a:latin typeface="Calibri" panose="020F0502020204030204" pitchFamily="34" charset="0"/>
                <a:ea typeface="SimSun" panose="02010600030101010101" pitchFamily="2" charset="-122"/>
              </a:rPr>
              <a:t>Declared times must be submitted in writing (or email) at least 14 days before the Tournament and must be at least half a second faster or slower than seed time. (BFA rule 4.3)</a:t>
            </a:r>
            <a:br>
              <a:rPr lang="en-GB" sz="1000" kern="50" dirty="0">
                <a:effectLst/>
                <a:latin typeface="Calibri" panose="020F0502020204030204" pitchFamily="34" charset="0"/>
                <a:ea typeface="SimSun" panose="02010600030101010101" pitchFamily="2" charset="-122"/>
              </a:rPr>
            </a:br>
            <a:r>
              <a:rPr lang="en-US" sz="1000" b="1" kern="50" dirty="0">
                <a:effectLst/>
                <a:latin typeface="Calibri" panose="020F0502020204030204" pitchFamily="34" charset="0"/>
                <a:ea typeface="SimSun" panose="02010600030101010101" pitchFamily="2" charset="-122"/>
              </a:rPr>
              <a:t>Team break-out time is quarter of a second faster than declared time (A3.11) </a:t>
            </a:r>
            <a:r>
              <a:rPr lang="en-US" sz="1000" b="1" i="1" kern="50" dirty="0">
                <a:solidFill>
                  <a:srgbClr val="000000"/>
                </a:solidFill>
                <a:effectLst/>
                <a:latin typeface="Calibri" panose="020F0502020204030204" pitchFamily="34" charset="0"/>
                <a:ea typeface="SimSun" panose="02010600030101010101" pitchFamily="2" charset="-122"/>
              </a:rPr>
              <a:t>. All times, seed or declared, except </a:t>
            </a:r>
            <a:r>
              <a:rPr lang="en-US" sz="1000" b="1" i="1" kern="50" dirty="0" err="1">
                <a:solidFill>
                  <a:srgbClr val="000000"/>
                </a:solidFill>
                <a:effectLst/>
                <a:latin typeface="Calibri" panose="020F0502020204030204" pitchFamily="34" charset="0"/>
                <a:ea typeface="SimSun" panose="02010600030101010101" pitchFamily="2" charset="-122"/>
              </a:rPr>
              <a:t>Div</a:t>
            </a:r>
            <a:r>
              <a:rPr lang="en-US" sz="1000" b="1" i="1" kern="50" dirty="0">
                <a:solidFill>
                  <a:srgbClr val="000000"/>
                </a:solidFill>
                <a:effectLst/>
                <a:latin typeface="Calibri" panose="020F0502020204030204" pitchFamily="34" charset="0"/>
                <a:ea typeface="SimSun" panose="02010600030101010101" pitchFamily="2" charset="-122"/>
              </a:rPr>
              <a:t> 1, are subject to the division break-out rule.</a:t>
            </a:r>
            <a:br>
              <a:rPr lang="en-GB" sz="1800" kern="50" dirty="0">
                <a:effectLst/>
                <a:latin typeface="Calibri" panose="020F0502020204030204" pitchFamily="34" charset="0"/>
                <a:ea typeface="SimSun" panose="02010600030101010101" pitchFamily="2" charset="-122"/>
              </a:rPr>
            </a:br>
            <a:br>
              <a:rPr lang="en-GB" sz="1600" dirty="0"/>
            </a:br>
            <a:br>
              <a:rPr lang="en-GB" sz="1600" dirty="0"/>
            </a:br>
            <a:br>
              <a:rPr lang="en-GB" sz="1600" b="1" dirty="0"/>
            </a:br>
            <a:r>
              <a:rPr lang="en-GB" sz="1600" b="1" dirty="0"/>
              <a:t>Closing Date for Entries 13th May 2022</a:t>
            </a:r>
            <a:endParaRPr lang="en-GB" sz="1800" b="1" dirty="0"/>
          </a:p>
        </p:txBody>
      </p:sp>
      <p:graphicFrame>
        <p:nvGraphicFramePr>
          <p:cNvPr id="4" name="Table 3"/>
          <p:cNvGraphicFramePr>
            <a:graphicFrameLocks noGrp="1"/>
          </p:cNvGraphicFramePr>
          <p:nvPr/>
        </p:nvGraphicFramePr>
        <p:xfrm>
          <a:off x="404813" y="3276600"/>
          <a:ext cx="6048375" cy="2016126"/>
        </p:xfrm>
        <a:graphic>
          <a:graphicData uri="http://schemas.openxmlformats.org/drawingml/2006/table">
            <a:tbl>
              <a:tblPr/>
              <a:tblGrid>
                <a:gridCol w="509509">
                  <a:extLst>
                    <a:ext uri="{9D8B030D-6E8A-4147-A177-3AD203B41FA5}">
                      <a16:colId xmlns:a16="http://schemas.microsoft.com/office/drawing/2014/main" val="20000"/>
                    </a:ext>
                  </a:extLst>
                </a:gridCol>
                <a:gridCol w="4749948">
                  <a:extLst>
                    <a:ext uri="{9D8B030D-6E8A-4147-A177-3AD203B41FA5}">
                      <a16:colId xmlns:a16="http://schemas.microsoft.com/office/drawing/2014/main" val="20001"/>
                    </a:ext>
                  </a:extLst>
                </a:gridCol>
                <a:gridCol w="788918">
                  <a:extLst>
                    <a:ext uri="{9D8B030D-6E8A-4147-A177-3AD203B41FA5}">
                      <a16:colId xmlns:a16="http://schemas.microsoft.com/office/drawing/2014/main" val="20002"/>
                    </a:ext>
                  </a:extLst>
                </a:gridCol>
              </a:tblGrid>
              <a:tr h="224014">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TEAM NAME</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TRN</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24014">
                <a:tc>
                  <a:txBody>
                    <a:bodyPr/>
                    <a:lstStyle/>
                    <a:p>
                      <a:pPr algn="r" fontAlgn="b"/>
                      <a:r>
                        <a:rPr lang="en-GB" sz="1100" b="0" i="0" u="none" strike="noStrike">
                          <a:solidFill>
                            <a:srgbClr val="000000"/>
                          </a:solidFill>
                          <a:latin typeface="Calibri"/>
                        </a:rPr>
                        <a:t>1</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4014">
                <a:tc>
                  <a:txBody>
                    <a:bodyPr/>
                    <a:lstStyle/>
                    <a:p>
                      <a:pPr algn="r" fontAlgn="b"/>
                      <a:r>
                        <a:rPr lang="en-GB" sz="1100" b="0" i="0" u="none" strike="noStrike">
                          <a:solidFill>
                            <a:srgbClr val="000000"/>
                          </a:solidFill>
                          <a:latin typeface="Calibri"/>
                        </a:rPr>
                        <a:t>2</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24014">
                <a:tc>
                  <a:txBody>
                    <a:bodyPr/>
                    <a:lstStyle/>
                    <a:p>
                      <a:pPr algn="r" fontAlgn="b"/>
                      <a:r>
                        <a:rPr lang="en-GB" sz="1100" b="0" i="0" u="none" strike="noStrike">
                          <a:solidFill>
                            <a:srgbClr val="000000"/>
                          </a:solidFill>
                          <a:latin typeface="Calibri"/>
                        </a:rPr>
                        <a:t>3</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24014">
                <a:tc>
                  <a:txBody>
                    <a:bodyPr/>
                    <a:lstStyle/>
                    <a:p>
                      <a:pPr algn="r" fontAlgn="b"/>
                      <a:r>
                        <a:rPr lang="en-GB" sz="1100" b="0" i="0" u="none" strike="noStrike">
                          <a:solidFill>
                            <a:srgbClr val="000000"/>
                          </a:solidFill>
                          <a:latin typeface="Calibri"/>
                        </a:rPr>
                        <a:t>4</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24014">
                <a:tc>
                  <a:txBody>
                    <a:bodyPr/>
                    <a:lstStyle/>
                    <a:p>
                      <a:pPr algn="r" fontAlgn="b"/>
                      <a:r>
                        <a:rPr lang="en-GB" sz="1100" b="0" i="0" u="none" strike="noStrike">
                          <a:solidFill>
                            <a:srgbClr val="000000"/>
                          </a:solidFill>
                          <a:latin typeface="Calibri"/>
                        </a:rPr>
                        <a:t>5</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24014">
                <a:tc>
                  <a:txBody>
                    <a:bodyPr/>
                    <a:lstStyle/>
                    <a:p>
                      <a:pPr algn="r" fontAlgn="b"/>
                      <a:r>
                        <a:rPr lang="en-GB" sz="1100" b="0" i="0" u="none" strike="noStrike">
                          <a:solidFill>
                            <a:srgbClr val="000000"/>
                          </a:solidFill>
                          <a:latin typeface="Calibri"/>
                        </a:rPr>
                        <a:t>6</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24014">
                <a:tc>
                  <a:txBody>
                    <a:bodyPr/>
                    <a:lstStyle/>
                    <a:p>
                      <a:pPr algn="r" fontAlgn="b"/>
                      <a:r>
                        <a:rPr lang="en-GB" sz="1100" b="0" i="0" u="none" strike="noStrike">
                          <a:solidFill>
                            <a:srgbClr val="000000"/>
                          </a:solidFill>
                          <a:latin typeface="Calibri"/>
                        </a:rPr>
                        <a:t>7</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24014">
                <a:tc>
                  <a:txBody>
                    <a:bodyPr/>
                    <a:lstStyle/>
                    <a:p>
                      <a:pPr algn="r" fontAlgn="b"/>
                      <a:r>
                        <a:rPr lang="en-GB" sz="1100" b="0" i="0" u="none" strike="noStrike">
                          <a:solidFill>
                            <a:srgbClr val="000000"/>
                          </a:solidFill>
                          <a:latin typeface="Calibri"/>
                        </a:rPr>
                        <a:t>8</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graphicFrame>
        <p:nvGraphicFramePr>
          <p:cNvPr id="5" name="Table 4"/>
          <p:cNvGraphicFramePr>
            <a:graphicFrameLocks noGrp="1"/>
          </p:cNvGraphicFramePr>
          <p:nvPr/>
        </p:nvGraphicFramePr>
        <p:xfrm>
          <a:off x="404813" y="5292725"/>
          <a:ext cx="6048375" cy="719138"/>
        </p:xfrm>
        <a:graphic>
          <a:graphicData uri="http://schemas.openxmlformats.org/drawingml/2006/table">
            <a:tbl>
              <a:tblPr/>
              <a:tblGrid>
                <a:gridCol w="3901022">
                  <a:extLst>
                    <a:ext uri="{9D8B030D-6E8A-4147-A177-3AD203B41FA5}">
                      <a16:colId xmlns:a16="http://schemas.microsoft.com/office/drawing/2014/main" val="20000"/>
                    </a:ext>
                  </a:extLst>
                </a:gridCol>
                <a:gridCol w="2147353">
                  <a:extLst>
                    <a:ext uri="{9D8B030D-6E8A-4147-A177-3AD203B41FA5}">
                      <a16:colId xmlns:a16="http://schemas.microsoft.com/office/drawing/2014/main" val="20001"/>
                    </a:ext>
                  </a:extLst>
                </a:gridCol>
              </a:tblGrid>
              <a:tr h="269676">
                <a:tc>
                  <a:txBody>
                    <a:bodyPr/>
                    <a:lstStyle/>
                    <a:p>
                      <a:pPr algn="l" fontAlgn="b"/>
                      <a:r>
                        <a:rPr lang="en-GB" sz="1000" b="0" i="0" u="none" strike="noStrike" dirty="0">
                          <a:solidFill>
                            <a:srgbClr val="000000"/>
                          </a:solidFill>
                          <a:latin typeface="Calibri"/>
                        </a:rPr>
                        <a:t>Captains</a:t>
                      </a:r>
                      <a:r>
                        <a:rPr lang="en-GB" sz="1000" b="0" i="0" u="none" strike="noStrike" baseline="0" dirty="0">
                          <a:solidFill>
                            <a:srgbClr val="000000"/>
                          </a:solidFill>
                          <a:latin typeface="Calibri"/>
                        </a:rPr>
                        <a:t> Name</a:t>
                      </a:r>
                      <a:r>
                        <a:rPr lang="en-GB" sz="1000" b="0" i="0" u="none" strike="noStrike" dirty="0">
                          <a:solidFill>
                            <a:srgbClr val="000000"/>
                          </a:solidFill>
                          <a:latin typeface="Calibri"/>
                        </a:rPr>
                        <a:t>:</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Address</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224731">
                <a:tc>
                  <a:txBody>
                    <a:bodyPr/>
                    <a:lstStyle/>
                    <a:p>
                      <a:pPr algn="l" fontAlgn="b"/>
                      <a:r>
                        <a:rPr lang="en-GB" sz="1000" b="0" i="0" u="none" strike="noStrike">
                          <a:solidFill>
                            <a:srgbClr val="000000"/>
                          </a:solidFill>
                          <a:latin typeface="Calibri"/>
                        </a:rPr>
                        <a:t>Tel: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224731">
                <a:tc>
                  <a:txBody>
                    <a:bodyPr/>
                    <a:lstStyle/>
                    <a:p>
                      <a:pPr algn="l" fontAlgn="b"/>
                      <a:r>
                        <a:rPr lang="en-GB" sz="1000" b="0" i="0" u="none" strike="noStrike">
                          <a:solidFill>
                            <a:srgbClr val="000000"/>
                          </a:solidFill>
                          <a:latin typeface="Calibri"/>
                        </a:rPr>
                        <a:t>Email: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dirty="0">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3131" name="TextBox 6"/>
          <p:cNvSpPr txBox="1">
            <a:spLocks noChangeArrowheads="1"/>
          </p:cNvSpPr>
          <p:nvPr/>
        </p:nvSpPr>
        <p:spPr bwMode="auto">
          <a:xfrm>
            <a:off x="404813" y="6011863"/>
            <a:ext cx="3024187" cy="831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a:t>If you are able to provide judges for the show, please advise names and indicate whether Head, Qualified, or Provisional Judge or Measuring Official. Thank you</a:t>
            </a:r>
          </a:p>
        </p:txBody>
      </p:sp>
      <p:graphicFrame>
        <p:nvGraphicFramePr>
          <p:cNvPr id="8" name="Table 7"/>
          <p:cNvGraphicFramePr>
            <a:graphicFrameLocks noGrp="1"/>
          </p:cNvGraphicFramePr>
          <p:nvPr/>
        </p:nvGraphicFramePr>
        <p:xfrm>
          <a:off x="3716338" y="6011863"/>
          <a:ext cx="2736850" cy="792163"/>
        </p:xfrm>
        <a:graphic>
          <a:graphicData uri="http://schemas.openxmlformats.org/drawingml/2006/table">
            <a:tbl>
              <a:tblPr/>
              <a:tblGrid>
                <a:gridCol w="2736850">
                  <a:extLst>
                    <a:ext uri="{9D8B030D-6E8A-4147-A177-3AD203B41FA5}">
                      <a16:colId xmlns:a16="http://schemas.microsoft.com/office/drawing/2014/main" val="20000"/>
                    </a:ext>
                  </a:extLst>
                </a:gridCol>
              </a:tblGrid>
              <a:tr h="195596">
                <a:tc>
                  <a:txBody>
                    <a:bodyPr/>
                    <a:lstStyle/>
                    <a:p>
                      <a:pPr algn="l" fontAlgn="b"/>
                      <a:r>
                        <a:rPr lang="en-GB" sz="1100" b="0" i="0" u="none" strike="noStrike" dirty="0">
                          <a:solidFill>
                            <a:srgbClr val="000000"/>
                          </a:solidFill>
                          <a:latin typeface="Calibri"/>
                        </a:rPr>
                        <a:t>  Judges:</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205375">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412825077"/>
              </p:ext>
            </p:extLst>
          </p:nvPr>
        </p:nvGraphicFramePr>
        <p:xfrm>
          <a:off x="404813" y="6804025"/>
          <a:ext cx="6048375" cy="288925"/>
        </p:xfrm>
        <a:graphic>
          <a:graphicData uri="http://schemas.openxmlformats.org/drawingml/2006/table">
            <a:tbl>
              <a:tblPr/>
              <a:tblGrid>
                <a:gridCol w="4843720">
                  <a:extLst>
                    <a:ext uri="{9D8B030D-6E8A-4147-A177-3AD203B41FA5}">
                      <a16:colId xmlns:a16="http://schemas.microsoft.com/office/drawing/2014/main" val="20000"/>
                    </a:ext>
                  </a:extLst>
                </a:gridCol>
                <a:gridCol w="1204655">
                  <a:extLst>
                    <a:ext uri="{9D8B030D-6E8A-4147-A177-3AD203B41FA5}">
                      <a16:colId xmlns:a16="http://schemas.microsoft.com/office/drawing/2014/main" val="20001"/>
                    </a:ext>
                  </a:extLst>
                </a:gridCol>
              </a:tblGrid>
              <a:tr h="288925">
                <a:tc>
                  <a:txBody>
                    <a:bodyPr/>
                    <a:lstStyle/>
                    <a:p>
                      <a:pPr algn="l" fontAlgn="b"/>
                      <a:r>
                        <a:rPr lang="en-GB" sz="1100" b="0" i="0" u="none" strike="noStrike" dirty="0">
                          <a:solidFill>
                            <a:srgbClr val="000000"/>
                          </a:solidFill>
                          <a:latin typeface="Calibri"/>
                        </a:rPr>
                        <a:t>Team Entry at £45 per Team</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3149" name="TextBox 11"/>
          <p:cNvSpPr txBox="1">
            <a:spLocks noChangeArrowheads="1"/>
          </p:cNvSpPr>
          <p:nvPr/>
        </p:nvSpPr>
        <p:spPr bwMode="auto">
          <a:xfrm>
            <a:off x="233362" y="7092950"/>
            <a:ext cx="6391275" cy="15696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b="1" dirty="0"/>
              <a:t>No Entries to be accepted without payment                	Please complete &amp; return entries to:</a:t>
            </a:r>
          </a:p>
          <a:p>
            <a:r>
              <a:rPr lang="en-GB" altLang="en-US" sz="1200" b="1" dirty="0"/>
              <a:t>Hatfield Flyball Clubs		                           Lynn Neal</a:t>
            </a:r>
          </a:p>
          <a:p>
            <a:r>
              <a:rPr lang="en-GB" altLang="en-US" sz="1200" b="1" dirty="0"/>
              <a:t>Sort Code 40-19-20			40, Mile End Avenue</a:t>
            </a:r>
            <a:br>
              <a:rPr lang="en-GB" altLang="en-US" sz="1200" b="1" dirty="0"/>
            </a:br>
            <a:r>
              <a:rPr lang="en-GB" altLang="en-US" sz="1200" b="1" dirty="0"/>
              <a:t>Account Number 74187318			Hatfield                                                            </a:t>
            </a:r>
            <a:br>
              <a:rPr lang="en-GB" altLang="en-US" sz="1200" b="1" dirty="0"/>
            </a:br>
            <a:r>
              <a:rPr lang="en-GB" altLang="en-US" sz="1200" b="1" dirty="0"/>
              <a:t>				Doncaster                                                                                   </a:t>
            </a:r>
          </a:p>
          <a:p>
            <a:r>
              <a:rPr lang="en-GB" altLang="en-US" sz="1200" b="1" dirty="0"/>
              <a:t>				DN7 6AW                                                                             </a:t>
            </a:r>
            <a:br>
              <a:rPr lang="en-GB" altLang="en-US" sz="1200" b="1" dirty="0"/>
            </a:br>
            <a:r>
              <a:rPr lang="en-GB" altLang="en-US" sz="1200" b="1" dirty="0"/>
              <a:t>				</a:t>
            </a:r>
          </a:p>
          <a:p>
            <a:pPr algn="ctr"/>
            <a:r>
              <a:rPr lang="en-GB" altLang="en-US" sz="1200" dirty="0"/>
              <a:t> The two minute rule will apply throughout the tournament.</a:t>
            </a:r>
            <a:endParaRPr lang="en-GB" altLang="en-US" sz="1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altLang="en-US"/>
              <a:t>Camping</a:t>
            </a:r>
          </a:p>
        </p:txBody>
      </p:sp>
      <p:graphicFrame>
        <p:nvGraphicFramePr>
          <p:cNvPr id="6" name="Table 5"/>
          <p:cNvGraphicFramePr>
            <a:graphicFrameLocks noGrp="1"/>
          </p:cNvGraphicFramePr>
          <p:nvPr>
            <p:extLst>
              <p:ext uri="{D42A27DB-BD31-4B8C-83A1-F6EECF244321}">
                <p14:modId xmlns:p14="http://schemas.microsoft.com/office/powerpoint/2010/main" val="4776874"/>
              </p:ext>
            </p:extLst>
          </p:nvPr>
        </p:nvGraphicFramePr>
        <p:xfrm>
          <a:off x="404813" y="1692275"/>
          <a:ext cx="6048376" cy="5472112"/>
        </p:xfrm>
        <a:graphic>
          <a:graphicData uri="http://schemas.openxmlformats.org/drawingml/2006/table">
            <a:tbl>
              <a:tblPr/>
              <a:tblGrid>
                <a:gridCol w="3206968">
                  <a:extLst>
                    <a:ext uri="{9D8B030D-6E8A-4147-A177-3AD203B41FA5}">
                      <a16:colId xmlns:a16="http://schemas.microsoft.com/office/drawing/2014/main" val="20000"/>
                    </a:ext>
                  </a:extLst>
                </a:gridCol>
                <a:gridCol w="880670">
                  <a:extLst>
                    <a:ext uri="{9D8B030D-6E8A-4147-A177-3AD203B41FA5}">
                      <a16:colId xmlns:a16="http://schemas.microsoft.com/office/drawing/2014/main" val="20001"/>
                    </a:ext>
                  </a:extLst>
                </a:gridCol>
                <a:gridCol w="1163150">
                  <a:extLst>
                    <a:ext uri="{9D8B030D-6E8A-4147-A177-3AD203B41FA5}">
                      <a16:colId xmlns:a16="http://schemas.microsoft.com/office/drawing/2014/main" val="20002"/>
                    </a:ext>
                  </a:extLst>
                </a:gridCol>
                <a:gridCol w="797588">
                  <a:extLst>
                    <a:ext uri="{9D8B030D-6E8A-4147-A177-3AD203B41FA5}">
                      <a16:colId xmlns:a16="http://schemas.microsoft.com/office/drawing/2014/main" val="20003"/>
                    </a:ext>
                  </a:extLst>
                </a:gridCol>
              </a:tblGrid>
              <a:tr h="355332">
                <a:tc>
                  <a:txBody>
                    <a:bodyPr/>
                    <a:lstStyle/>
                    <a:p>
                      <a:pPr algn="l" fontAlgn="b"/>
                      <a:r>
                        <a:rPr lang="en-GB" sz="1100" b="0" i="0" u="none" strike="noStrike">
                          <a:solidFill>
                            <a:srgbClr val="000000"/>
                          </a:solidFill>
                          <a:latin typeface="Calibri"/>
                        </a:rPr>
                        <a:t>Camping Names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No. Nights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Total £20 per unit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55332">
                <a:tc>
                  <a:txBody>
                    <a:bodyPr/>
                    <a:lstStyle/>
                    <a:p>
                      <a:pPr algn="l" fontAlgn="b"/>
                      <a:r>
                        <a:rPr lang="en-GB" sz="1100" b="0" i="0" u="none" strike="noStrike">
                          <a:solidFill>
                            <a:srgbClr val="000000"/>
                          </a:solidFill>
                          <a:latin typeface="Calibri"/>
                        </a:rPr>
                        <a:t>1</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55332">
                <a:tc>
                  <a:txBody>
                    <a:bodyPr/>
                    <a:lstStyle/>
                    <a:p>
                      <a:pPr algn="l" fontAlgn="b"/>
                      <a:r>
                        <a:rPr lang="en-GB" sz="1100" b="0" i="0" u="none" strike="noStrike">
                          <a:solidFill>
                            <a:srgbClr val="000000"/>
                          </a:solidFill>
                          <a:latin typeface="Calibri"/>
                        </a:rPr>
                        <a:t>2</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55332">
                <a:tc>
                  <a:txBody>
                    <a:bodyPr/>
                    <a:lstStyle/>
                    <a:p>
                      <a:pPr algn="l" fontAlgn="b"/>
                      <a:r>
                        <a:rPr lang="en-GB" sz="1100" b="0" i="0" u="none" strike="noStrike">
                          <a:solidFill>
                            <a:srgbClr val="000000"/>
                          </a:solidFill>
                          <a:latin typeface="Calibri"/>
                        </a:rPr>
                        <a:t>3</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55332">
                <a:tc>
                  <a:txBody>
                    <a:bodyPr/>
                    <a:lstStyle/>
                    <a:p>
                      <a:pPr algn="l" fontAlgn="b"/>
                      <a:r>
                        <a:rPr lang="en-GB" sz="1100" b="0" i="0" u="none" strike="noStrike">
                          <a:solidFill>
                            <a:srgbClr val="000000"/>
                          </a:solidFill>
                          <a:latin typeface="Calibri"/>
                        </a:rPr>
                        <a:t>4</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55332">
                <a:tc>
                  <a:txBody>
                    <a:bodyPr/>
                    <a:lstStyle/>
                    <a:p>
                      <a:pPr algn="l" fontAlgn="b"/>
                      <a:r>
                        <a:rPr lang="en-GB" sz="1100" b="0" i="0" u="none" strike="noStrike">
                          <a:solidFill>
                            <a:srgbClr val="000000"/>
                          </a:solidFill>
                          <a:latin typeface="Calibri"/>
                        </a:rPr>
                        <a:t>5</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55332">
                <a:tc>
                  <a:txBody>
                    <a:bodyPr/>
                    <a:lstStyle/>
                    <a:p>
                      <a:pPr algn="l" fontAlgn="b"/>
                      <a:r>
                        <a:rPr lang="en-GB" sz="1100" b="0" i="0" u="none" strike="noStrike">
                          <a:solidFill>
                            <a:srgbClr val="000000"/>
                          </a:solidFill>
                          <a:latin typeface="Calibri"/>
                        </a:rPr>
                        <a:t>6</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55332">
                <a:tc>
                  <a:txBody>
                    <a:bodyPr/>
                    <a:lstStyle/>
                    <a:p>
                      <a:pPr algn="l" fontAlgn="b"/>
                      <a:r>
                        <a:rPr lang="en-GB" sz="1100" b="0" i="0" u="none" strike="noStrike">
                          <a:solidFill>
                            <a:srgbClr val="000000"/>
                          </a:solidFill>
                          <a:latin typeface="Calibri"/>
                        </a:rPr>
                        <a:t>7</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26398">
                <a:tc>
                  <a:txBody>
                    <a:bodyPr/>
                    <a:lstStyle/>
                    <a:p>
                      <a:pPr algn="l" fontAlgn="b"/>
                      <a:r>
                        <a:rPr lang="en-GB" sz="1100" b="0" i="0" u="none" strike="noStrike">
                          <a:solidFill>
                            <a:srgbClr val="000000"/>
                          </a:solidFill>
                          <a:latin typeface="Calibri"/>
                        </a:rPr>
                        <a:t>8</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55332">
                <a:tc>
                  <a:txBody>
                    <a:bodyPr/>
                    <a:lstStyle/>
                    <a:p>
                      <a:pPr algn="l" fontAlgn="b"/>
                      <a:r>
                        <a:rPr lang="en-GB" sz="1100" b="0" i="0" u="none" strike="noStrike">
                          <a:solidFill>
                            <a:srgbClr val="000000"/>
                          </a:solidFill>
                          <a:latin typeface="Calibri"/>
                        </a:rPr>
                        <a:t>9</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55332">
                <a:tc>
                  <a:txBody>
                    <a:bodyPr/>
                    <a:lstStyle/>
                    <a:p>
                      <a:pPr algn="l" fontAlgn="b"/>
                      <a:r>
                        <a:rPr lang="en-GB" sz="1100" b="0" i="0" u="none" strike="noStrike">
                          <a:solidFill>
                            <a:srgbClr val="000000"/>
                          </a:solidFill>
                          <a:latin typeface="Calibri"/>
                        </a:rPr>
                        <a:t>10</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55332">
                <a:tc>
                  <a:txBody>
                    <a:bodyPr/>
                    <a:lstStyle/>
                    <a:p>
                      <a:pPr algn="l" fontAlgn="b"/>
                      <a:r>
                        <a:rPr lang="en-GB" sz="1100" b="0" i="0" u="none" strike="noStrike">
                          <a:solidFill>
                            <a:srgbClr val="000000"/>
                          </a:solidFill>
                          <a:latin typeface="Calibri"/>
                        </a:rPr>
                        <a:t>please circle whether its: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GB" sz="1100" b="0" i="0" u="none" strike="noStrike">
                          <a:solidFill>
                            <a:srgbClr val="000000"/>
                          </a:solidFill>
                          <a:latin typeface="Calibri"/>
                        </a:rPr>
                        <a:t>Total</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26398">
                <a:tc>
                  <a:txBody>
                    <a:bodyPr/>
                    <a:lstStyle/>
                    <a:p>
                      <a:pPr algn="l" fontAlgn="b"/>
                      <a:r>
                        <a:rPr lang="en-GB" sz="1100" b="0" i="0" u="none" strike="noStrike">
                          <a:solidFill>
                            <a:srgbClr val="000000"/>
                          </a:solidFill>
                          <a:latin typeface="Calibri"/>
                        </a:rPr>
                        <a:t>C-Caravan</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55332">
                <a:tc>
                  <a:txBody>
                    <a:bodyPr/>
                    <a:lstStyle/>
                    <a:p>
                      <a:pPr algn="l" fontAlgn="b"/>
                      <a:r>
                        <a:rPr lang="en-GB" sz="1100" b="0" i="0" u="none" strike="noStrike">
                          <a:solidFill>
                            <a:srgbClr val="000000"/>
                          </a:solidFill>
                          <a:latin typeface="Calibri"/>
                        </a:rPr>
                        <a:t>T-Tent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3"/>
                  </a:ext>
                </a:extLst>
              </a:tr>
              <a:tr h="355332">
                <a:tc>
                  <a:txBody>
                    <a:bodyPr/>
                    <a:lstStyle/>
                    <a:p>
                      <a:pPr algn="l" fontAlgn="b"/>
                      <a:r>
                        <a:rPr lang="en-GB" sz="1100" b="0" i="0" u="none" strike="noStrike">
                          <a:solidFill>
                            <a:srgbClr val="000000"/>
                          </a:solidFill>
                          <a:latin typeface="Calibri"/>
                        </a:rPr>
                        <a:t>M-Motorhome</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a:noFill/>
                    </a:lnT>
                    <a:lnB>
                      <a:noFill/>
                    </a:lnB>
                  </a:tcPr>
                </a:tc>
                <a:tc>
                  <a:txBody>
                    <a:bodyPr/>
                    <a:lstStyle/>
                    <a:p>
                      <a:pPr algn="l" fontAlgn="b"/>
                      <a:endParaRPr lang="en-GB" sz="1100" b="0" i="0" u="none" strike="noStrike" dirty="0">
                        <a:solidFill>
                          <a:srgbClr val="000000"/>
                        </a:solidFill>
                        <a:latin typeface="Calibri"/>
                      </a:endParaRPr>
                    </a:p>
                  </a:txBody>
                  <a:tcPr marL="9420" marR="9420" marT="9419" marB="0" anchor="b">
                    <a:lnL>
                      <a:noFill/>
                    </a:lnL>
                    <a:lnR>
                      <a:noFill/>
                    </a:lnR>
                    <a:lnT>
                      <a:noFill/>
                    </a:lnT>
                    <a:lnB>
                      <a:noFill/>
                    </a:lnB>
                  </a:tcPr>
                </a:tc>
                <a:extLst>
                  <a:ext uri="{0D108BD9-81ED-4DB2-BD59-A6C34878D82A}">
                    <a16:rowId xmlns:a16="http://schemas.microsoft.com/office/drawing/2014/main" val="1001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ChangeArrowheads="1"/>
          </p:cNvSpPr>
          <p:nvPr/>
        </p:nvSpPr>
        <p:spPr bwMode="auto">
          <a:xfrm>
            <a:off x="476250" y="323850"/>
            <a:ext cx="5761038" cy="85867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n-GB" altLang="en-US" sz="1200" b="1" dirty="0"/>
              <a:t>SHOW RULES AND REGULATION</a:t>
            </a:r>
            <a:r>
              <a:rPr lang="en-GB" altLang="en-US" sz="1200" dirty="0"/>
              <a:t>S</a:t>
            </a:r>
          </a:p>
          <a:p>
            <a:endParaRPr lang="en-GB" altLang="en-US" sz="1200" dirty="0"/>
          </a:p>
          <a:p>
            <a:r>
              <a:rPr lang="en-GB" altLang="en-US" sz="1200" dirty="0"/>
              <a:t> Please Note: Team Captains/Managers are responsible for ensuring that all members of their teams and accompanying party are informed of the rules and regulations pertaining to this tournament.</a:t>
            </a:r>
          </a:p>
          <a:p>
            <a:endParaRPr lang="en-GB" altLang="en-US" sz="1200" dirty="0"/>
          </a:p>
          <a:p>
            <a:r>
              <a:rPr lang="en-GB" altLang="en-US" sz="1200" dirty="0"/>
              <a:t> 1. The event organiser reserves the right to refuse entries and admission to the event of a) any person not in good standing with the BFA or b) any person not complying with the request of the parking stewards of security personnel. </a:t>
            </a:r>
          </a:p>
          <a:p>
            <a:endParaRPr lang="en-GB" altLang="en-US" sz="1200" dirty="0"/>
          </a:p>
          <a:p>
            <a:r>
              <a:rPr lang="en-GB" altLang="en-US" sz="1200" dirty="0"/>
              <a:t>2. No person shall carry out punitive or harsh handling of a dog at the event. </a:t>
            </a:r>
          </a:p>
          <a:p>
            <a:endParaRPr lang="en-GB" altLang="en-US" sz="1200" dirty="0"/>
          </a:p>
          <a:p>
            <a:r>
              <a:rPr lang="en-GB" altLang="en-US" sz="1200" dirty="0"/>
              <a:t>3. Bitches in season are not allowed near the show area. Mating of dogs at the event is not allowed. </a:t>
            </a:r>
          </a:p>
          <a:p>
            <a:endParaRPr lang="en-GB" altLang="en-US" sz="1200" dirty="0"/>
          </a:p>
          <a:p>
            <a:r>
              <a:rPr lang="en-GB" altLang="en-US" sz="1200" dirty="0"/>
              <a:t>4. A dog must be withdrawn from the competition is if is: a) Suffering from any infectious or contagious disease. b) A danger to the safety or any person or animal. c) Likely to cause suffering to the dog if it continues to compete. </a:t>
            </a:r>
          </a:p>
          <a:p>
            <a:endParaRPr lang="en-GB" altLang="en-US" sz="1200" dirty="0"/>
          </a:p>
          <a:p>
            <a:r>
              <a:rPr lang="en-GB" altLang="en-US" sz="1200" dirty="0"/>
              <a:t>5. It is the team captain’s responsibility to ensure that the team is available for its races. </a:t>
            </a:r>
          </a:p>
          <a:p>
            <a:endParaRPr lang="en-GB" altLang="en-US" sz="1200" dirty="0"/>
          </a:p>
          <a:p>
            <a:r>
              <a:rPr lang="en-GB" altLang="en-US" sz="1200" dirty="0"/>
              <a:t>6. No person shall impugn the decision of the head judge or judges. </a:t>
            </a:r>
          </a:p>
          <a:p>
            <a:endParaRPr lang="en-GB" altLang="en-US" sz="1200" dirty="0"/>
          </a:p>
          <a:p>
            <a:r>
              <a:rPr lang="en-GB" altLang="en-US" sz="1200" dirty="0"/>
              <a:t>7. The organizer reserves the right to make any alterations deemed necessary in the event of unforeseen circumstances. </a:t>
            </a:r>
          </a:p>
          <a:p>
            <a:endParaRPr lang="en-GB" altLang="en-US" sz="1200" dirty="0"/>
          </a:p>
          <a:p>
            <a:r>
              <a:rPr lang="en-GB" altLang="en-US" sz="1200" dirty="0"/>
              <a:t>8. All dogs are entered in the event at their owners risk and, whilst every care will be taken, the event organizer cannot accept responsibility for damage, injury or loss however caused to dogs, persons or property whilst at the event. </a:t>
            </a:r>
          </a:p>
          <a:p>
            <a:endParaRPr lang="en-GB" altLang="en-US" sz="1200" dirty="0"/>
          </a:p>
          <a:p>
            <a:r>
              <a:rPr lang="en-GB" altLang="en-US" sz="1200" dirty="0"/>
              <a:t>9. All owners/handlers must clear up after their dogs anywhere in the grounds. Anyone failing to do so will be asked to leave the venue. </a:t>
            </a:r>
          </a:p>
          <a:p>
            <a:endParaRPr lang="en-GB" altLang="en-US" sz="1200" dirty="0"/>
          </a:p>
          <a:p>
            <a:r>
              <a:rPr lang="en-GB" altLang="en-US" sz="1200" dirty="0"/>
              <a:t>10. Each team captain must ensure that all rubbish is removed or put in the skip before leaving the site. </a:t>
            </a:r>
          </a:p>
          <a:p>
            <a:endParaRPr lang="en-GB" altLang="en-US" sz="1200" dirty="0"/>
          </a:p>
          <a:p>
            <a:r>
              <a:rPr lang="en-GB" altLang="en-US" sz="1200" dirty="0"/>
              <a:t>11. All dogs are to be kept on a lead when not actually racing. </a:t>
            </a:r>
          </a:p>
          <a:p>
            <a:endParaRPr lang="en-GB" altLang="en-US" sz="1200" dirty="0"/>
          </a:p>
          <a:p>
            <a:r>
              <a:rPr lang="en-GB" altLang="en-US" sz="1200" dirty="0"/>
              <a:t>12. If circumstances make it necessary to cancel the tournament, the organisers reserve the right to defray expenses incurred by deducting such expenses from the entry fees received. </a:t>
            </a:r>
          </a:p>
          <a:p>
            <a:endParaRPr lang="en-GB" altLang="en-US" sz="1200" dirty="0"/>
          </a:p>
          <a:p>
            <a:r>
              <a:rPr lang="en-GB" altLang="en-US" sz="1200" dirty="0"/>
              <a:t>13. Current BFA rules and Policies will apply throughout the tournament. </a:t>
            </a:r>
          </a:p>
          <a:p>
            <a:endParaRPr lang="en-GB" altLang="en-US" sz="1200" dirty="0"/>
          </a:p>
          <a:p>
            <a:r>
              <a:rPr lang="en-GB" altLang="en-US" sz="1200" dirty="0"/>
              <a:t>14. All teams entering are expected to assist with ring party duties as requested by the tournament organizer.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TotalTime>
  <Words>842</Words>
  <Application>Microsoft Office PowerPoint</Application>
  <PresentationFormat>On-screen Show (4:3)</PresentationFormat>
  <Paragraphs>136</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Hatfield Hit &amp; Run  BFA Sanctioned Limited (54 teams)  Flyball Tournament On 28th &amp; 29th May 2022  Closing date 13th May 2022  At Drax Sports &amp; Social Club, Main Road, Selby  Yorks, YO8 8PJ</vt:lpstr>
      <vt:lpstr>Hatfield Hit &amp; Run Open Tournament at Drax Sports &amp; Social Club,  Main Road, Selby, North Yorks, YO8 8PJ   Declared times must be submitted in writing (or email) at least 14 days before the Tournament and must be at least half a second faster or slower than seed time. (BFA rule 4.3) Team break-out time is quarter of a second faster than declared time (A3.11) . All times, seed or declared, except Div 1, are subject to the division break-out rule.    Closing Date for Entries 13th May 2022</vt:lpstr>
      <vt:lpstr>Camping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Louise</dc:creator>
  <cp:lastModifiedBy>lynn neal</cp:lastModifiedBy>
  <cp:revision>28</cp:revision>
  <cp:lastPrinted>2017-03-27T23:02:14Z</cp:lastPrinted>
  <dcterms:created xsi:type="dcterms:W3CDTF">2016-06-20T11:39:37Z</dcterms:created>
  <dcterms:modified xsi:type="dcterms:W3CDTF">2022-02-04T21:06:32Z</dcterms:modified>
</cp:coreProperties>
</file>